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73" r:id="rId2"/>
    <p:sldId id="274" r:id="rId3"/>
    <p:sldId id="256" r:id="rId4"/>
    <p:sldId id="266" r:id="rId5"/>
    <p:sldId id="257" r:id="rId6"/>
    <p:sldId id="260" r:id="rId7"/>
    <p:sldId id="263" r:id="rId8"/>
    <p:sldId id="264" r:id="rId9"/>
    <p:sldId id="261" r:id="rId10"/>
    <p:sldId id="262" r:id="rId11"/>
    <p:sldId id="267" r:id="rId12"/>
    <p:sldId id="268" r:id="rId13"/>
    <p:sldId id="269" r:id="rId14"/>
    <p:sldId id="270" r:id="rId15"/>
    <p:sldId id="271" r:id="rId16"/>
    <p:sldId id="272" r:id="rId17"/>
    <p:sldId id="258" r:id="rId18"/>
    <p:sldId id="259" r:id="rId19"/>
    <p:sldId id="265" r:id="rId2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arak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uvan sarak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aPX8jhd6yqg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ohnwilliams.org/" TargetMode="External"/><Relationship Id="rId2" Type="http://schemas.openxmlformats.org/officeDocument/2006/relationships/hyperlink" Target="http://www.biography.com/people/john-williams-953252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fi.wikipedia.org/wiki/John_Williams_(s%C3%A4velt%C3%A4j%C3%A4)" TargetMode="External"/><Relationship Id="rId5" Type="http://schemas.openxmlformats.org/officeDocument/2006/relationships/hyperlink" Target="http://hubpages.com/entertainment/10-Best-John-Williams-Movie-Songs" TargetMode="External"/><Relationship Id="rId4" Type="http://schemas.openxmlformats.org/officeDocument/2006/relationships/hyperlink" Target="https://en.wikipedia.org/wiki/AFI_Life_Achievement_Award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mFbCEoCs2Uc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Tyylisuunta tänään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Mitä tämän ajan musiikkia tunnistetaan 400 </a:t>
            </a:r>
            <a:r>
              <a:rPr lang="fi-FI" dirty="0" smtClean="0"/>
              <a:t>– 500 vuoden </a:t>
            </a:r>
            <a:r>
              <a:rPr lang="fi-FI" dirty="0"/>
              <a:t>kuluttua koulussa</a:t>
            </a:r>
            <a:r>
              <a:rPr lang="fi-FI" dirty="0" smtClean="0"/>
              <a:t>?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2187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effectLst/>
              </a:rPr>
              <a:t>yhteistyö Steven Spielbergin kanssa:</a:t>
            </a:r>
            <a:br>
              <a:rPr lang="fi-FI" dirty="0">
                <a:effectLst/>
              </a:rPr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effectLst/>
              </a:rPr>
              <a:t>Steven </a:t>
            </a:r>
            <a:r>
              <a:rPr lang="fi-FI" dirty="0">
                <a:effectLst/>
              </a:rPr>
              <a:t>Allan Spielberg (s. 18. joulukuuta 1946 Cincinnati, Ohio, Yhdysvallat</a:t>
            </a:r>
            <a:r>
              <a:rPr lang="fi-FI" dirty="0" smtClean="0">
                <a:effectLst/>
              </a:rPr>
              <a:t>)</a:t>
            </a:r>
          </a:p>
          <a:p>
            <a:pPr lvl="1"/>
            <a:r>
              <a:rPr lang="fi-FI" sz="2000" dirty="0" smtClean="0">
                <a:effectLst/>
              </a:rPr>
              <a:t>yhdysvaltalainen </a:t>
            </a:r>
            <a:r>
              <a:rPr lang="fi-FI" sz="2000" dirty="0">
                <a:effectLst/>
              </a:rPr>
              <a:t>elokuvaohjaaja ja yksi maailman menestyneimmistä elokuvantekijöistä. </a:t>
            </a:r>
            <a:endParaRPr lang="fi-FI" sz="2000" dirty="0" smtClean="0">
              <a:effectLst/>
            </a:endParaRPr>
          </a:p>
          <a:p>
            <a:pPr lvl="1"/>
            <a:r>
              <a:rPr lang="fi-FI" sz="2000" dirty="0" smtClean="0">
                <a:effectLst/>
              </a:rPr>
              <a:t>John </a:t>
            </a:r>
            <a:r>
              <a:rPr lang="fi-FI" sz="2000" dirty="0" err="1" smtClean="0">
                <a:effectLst/>
              </a:rPr>
              <a:t>Willams</a:t>
            </a:r>
            <a:r>
              <a:rPr lang="fi-FI" sz="2000" dirty="0" smtClean="0">
                <a:effectLst/>
              </a:rPr>
              <a:t> on oikeastaan Spielbergin hovisäveltäjä</a:t>
            </a:r>
          </a:p>
          <a:p>
            <a:pPr lvl="1"/>
            <a:r>
              <a:rPr lang="fi-FI" sz="2000" dirty="0" smtClean="0">
                <a:effectLst/>
              </a:rPr>
              <a:t> </a:t>
            </a:r>
            <a:r>
              <a:rPr lang="fi-FI" dirty="0" smtClean="0">
                <a:effectLst/>
              </a:rPr>
              <a:t>Kun Spielberg alkoi tehdä </a:t>
            </a:r>
            <a:r>
              <a:rPr lang="fi-FI" dirty="0" err="1" smtClean="0">
                <a:effectLst/>
              </a:rPr>
              <a:t>Schindlerin</a:t>
            </a:r>
            <a:r>
              <a:rPr lang="fi-FI" dirty="0" smtClean="0">
                <a:effectLst/>
              </a:rPr>
              <a:t> lista-elokuvaa, otti hän tietysti yhteyttä luottosäveltäjäänsä, mutta  Williams sanoi: ”Tarvitset paremman säveltäjän tähän</a:t>
            </a:r>
            <a:r>
              <a:rPr lang="fi-FI" dirty="0">
                <a:effectLst/>
              </a:rPr>
              <a:t> </a:t>
            </a:r>
            <a:r>
              <a:rPr lang="fi-FI" dirty="0" smtClean="0">
                <a:effectLst/>
              </a:rPr>
              <a:t>elokuvaan.” Spielberg vastasi:” Tiedän, mutta ne ovat kaikki kuolleet!”  Myöhemmin tämän elokuvan musiikki palkittiin Oscarilla.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5665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Elokuvamusiikkia 1960-luvulta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07395" y="1897821"/>
            <a:ext cx="5969605" cy="3695136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effectLst/>
              </a:rPr>
              <a:t>1960 </a:t>
            </a:r>
            <a:r>
              <a:rPr lang="en-US" dirty="0" err="1">
                <a:effectLst/>
              </a:rPr>
              <a:t>Viattomuuden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hinta</a:t>
            </a:r>
            <a:r>
              <a:rPr lang="en-US" dirty="0">
                <a:effectLst/>
              </a:rPr>
              <a:t> Because They're Young </a:t>
            </a:r>
            <a:endParaRPr lang="fi-FI" dirty="0">
              <a:effectLst/>
            </a:endParaRPr>
          </a:p>
          <a:p>
            <a:r>
              <a:rPr lang="en-US" dirty="0">
                <a:effectLst/>
              </a:rPr>
              <a:t>1961 </a:t>
            </a:r>
            <a:r>
              <a:rPr lang="en-US" dirty="0" err="1">
                <a:effectLst/>
              </a:rPr>
              <a:t>Salainen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rintama</a:t>
            </a:r>
            <a:r>
              <a:rPr lang="en-US" dirty="0">
                <a:effectLst/>
              </a:rPr>
              <a:t> The Secret Ways </a:t>
            </a:r>
            <a:endParaRPr lang="fi-FI" dirty="0">
              <a:effectLst/>
            </a:endParaRPr>
          </a:p>
          <a:p>
            <a:r>
              <a:rPr lang="en-US" dirty="0">
                <a:effectLst/>
              </a:rPr>
              <a:t>1962 </a:t>
            </a:r>
            <a:r>
              <a:rPr lang="en-US" dirty="0" err="1">
                <a:effectLst/>
              </a:rPr>
              <a:t>Vallaton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vanhapoika</a:t>
            </a:r>
            <a:r>
              <a:rPr lang="en-US" dirty="0">
                <a:effectLst/>
              </a:rPr>
              <a:t> The Bachelor Flat </a:t>
            </a:r>
            <a:endParaRPr lang="fi-FI" dirty="0">
              <a:effectLst/>
            </a:endParaRPr>
          </a:p>
          <a:p>
            <a:r>
              <a:rPr lang="en-US" dirty="0">
                <a:effectLst/>
              </a:rPr>
              <a:t>1963 </a:t>
            </a:r>
            <a:r>
              <a:rPr lang="en-US" dirty="0" err="1">
                <a:effectLst/>
              </a:rPr>
              <a:t>Häikäilemättömät</a:t>
            </a:r>
            <a:r>
              <a:rPr lang="en-US" dirty="0">
                <a:effectLst/>
              </a:rPr>
              <a:t> Diamond Head </a:t>
            </a:r>
            <a:endParaRPr lang="fi-FI" dirty="0">
              <a:effectLst/>
            </a:endParaRPr>
          </a:p>
          <a:p>
            <a:r>
              <a:rPr lang="en-US" dirty="0">
                <a:effectLst/>
              </a:rPr>
              <a:t>1965 </a:t>
            </a:r>
            <a:r>
              <a:rPr lang="en-US" dirty="0" err="1">
                <a:effectLst/>
              </a:rPr>
              <a:t>Ainoastaan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urhoolliset</a:t>
            </a:r>
            <a:r>
              <a:rPr lang="en-US" dirty="0">
                <a:effectLst/>
              </a:rPr>
              <a:t> None But the Brave </a:t>
            </a:r>
            <a:endParaRPr lang="fi-FI" dirty="0">
              <a:effectLst/>
            </a:endParaRPr>
          </a:p>
          <a:p>
            <a:r>
              <a:rPr lang="en-US" dirty="0" err="1">
                <a:effectLst/>
              </a:rPr>
              <a:t>Hälytys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haaremissa</a:t>
            </a:r>
            <a:r>
              <a:rPr lang="en-US" dirty="0">
                <a:effectLst/>
              </a:rPr>
              <a:t> John Goldfarb, Please Come Home! </a:t>
            </a:r>
            <a:endParaRPr lang="fi-FI" dirty="0">
              <a:effectLst/>
            </a:endParaRPr>
          </a:p>
          <a:p>
            <a:r>
              <a:rPr lang="fi-FI" dirty="0">
                <a:effectLst/>
              </a:rPr>
              <a:t>Kersantti </a:t>
            </a:r>
            <a:r>
              <a:rPr lang="fi-FI" dirty="0" err="1">
                <a:effectLst/>
              </a:rPr>
              <a:t>Ryker</a:t>
            </a:r>
            <a:r>
              <a:rPr lang="fi-FI" dirty="0">
                <a:effectLst/>
              </a:rPr>
              <a:t> </a:t>
            </a:r>
            <a:r>
              <a:rPr lang="fi-FI" dirty="0" err="1">
                <a:effectLst/>
              </a:rPr>
              <a:t>Sergeant</a:t>
            </a:r>
            <a:r>
              <a:rPr lang="fi-FI" dirty="0">
                <a:effectLst/>
              </a:rPr>
              <a:t> </a:t>
            </a:r>
            <a:r>
              <a:rPr lang="fi-FI" dirty="0" err="1">
                <a:effectLst/>
              </a:rPr>
              <a:t>Ryker</a:t>
            </a:r>
            <a:r>
              <a:rPr lang="fi-FI" dirty="0">
                <a:effectLst/>
              </a:rPr>
              <a:t> </a:t>
            </a:r>
          </a:p>
          <a:p>
            <a:r>
              <a:rPr lang="fi-FI" dirty="0">
                <a:effectLst/>
              </a:rPr>
              <a:t>1966 Kuinka miljoona varastetaan How to </a:t>
            </a:r>
            <a:r>
              <a:rPr lang="fi-FI" dirty="0" err="1">
                <a:effectLst/>
              </a:rPr>
              <a:t>Steal</a:t>
            </a:r>
            <a:r>
              <a:rPr lang="fi-FI" dirty="0">
                <a:effectLst/>
              </a:rPr>
              <a:t> a </a:t>
            </a:r>
            <a:r>
              <a:rPr lang="fi-FI" dirty="0" err="1">
                <a:effectLst/>
              </a:rPr>
              <a:t>Million</a:t>
            </a:r>
            <a:r>
              <a:rPr lang="fi-FI" dirty="0">
                <a:effectLst/>
              </a:rPr>
              <a:t> </a:t>
            </a:r>
          </a:p>
          <a:p>
            <a:r>
              <a:rPr lang="fi-FI" dirty="0">
                <a:effectLst/>
              </a:rPr>
              <a:t>Hän kesytti lännen </a:t>
            </a:r>
            <a:r>
              <a:rPr lang="fi-FI" dirty="0" err="1">
                <a:effectLst/>
              </a:rPr>
              <a:t>The</a:t>
            </a:r>
            <a:r>
              <a:rPr lang="fi-FI" dirty="0">
                <a:effectLst/>
              </a:rPr>
              <a:t> </a:t>
            </a:r>
            <a:r>
              <a:rPr lang="fi-FI" dirty="0" err="1">
                <a:effectLst/>
              </a:rPr>
              <a:t>Plainsman</a:t>
            </a:r>
            <a:r>
              <a:rPr lang="fi-FI" dirty="0">
                <a:effectLst/>
              </a:rPr>
              <a:t> </a:t>
            </a:r>
          </a:p>
          <a:p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6337300" y="2044700"/>
            <a:ext cx="5588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Et ainakaan minun vaimoni kanssa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My </a:t>
            </a:r>
            <a:r>
              <a:rPr lang="fi-FI" dirty="0" err="1"/>
              <a:t>Wife</a:t>
            </a:r>
            <a:r>
              <a:rPr lang="fi-FI" dirty="0"/>
              <a:t>, </a:t>
            </a:r>
            <a:r>
              <a:rPr lang="fi-FI" dirty="0" err="1"/>
              <a:t>You</a:t>
            </a:r>
            <a:r>
              <a:rPr lang="fi-FI" dirty="0"/>
              <a:t> </a:t>
            </a:r>
            <a:r>
              <a:rPr lang="fi-FI" dirty="0" err="1"/>
              <a:t>Don't</a:t>
            </a:r>
            <a:r>
              <a:rPr lang="fi-FI" dirty="0"/>
              <a:t>!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Rakas </a:t>
            </a:r>
            <a:r>
              <a:rPr lang="fi-FI" dirty="0"/>
              <a:t>varkaani </a:t>
            </a:r>
            <a:r>
              <a:rPr lang="fi-FI" dirty="0" err="1"/>
              <a:t>Penelope</a:t>
            </a:r>
            <a:r>
              <a:rPr lang="fi-FI" dirty="0"/>
              <a:t> </a:t>
            </a:r>
          </a:p>
          <a:p>
            <a:r>
              <a:rPr lang="fi-FI" dirty="0"/>
              <a:t>1967 Ukkomiehen käsikirja A Guide for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Married</a:t>
            </a:r>
            <a:r>
              <a:rPr lang="fi-FI" dirty="0"/>
              <a:t> Man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Veijareiden </a:t>
            </a:r>
            <a:r>
              <a:rPr lang="fi-FI" dirty="0"/>
              <a:t>markkinat </a:t>
            </a:r>
            <a:r>
              <a:rPr lang="fi-FI" dirty="0" err="1"/>
              <a:t>Fitzwilly</a:t>
            </a:r>
            <a:r>
              <a:rPr lang="fi-FI" dirty="0"/>
              <a:t> </a:t>
            </a:r>
            <a:r>
              <a:rPr lang="en-US" dirty="0" smtClean="0"/>
              <a:t>1969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Vihreä</a:t>
            </a:r>
            <a:r>
              <a:rPr lang="en-US" dirty="0" smtClean="0"/>
              <a:t> </a:t>
            </a:r>
            <a:r>
              <a:rPr lang="en-US" dirty="0" err="1"/>
              <a:t>kantolaukku</a:t>
            </a:r>
            <a:r>
              <a:rPr lang="en-US" dirty="0"/>
              <a:t> Daddy's Gone A-Hunting </a:t>
            </a:r>
            <a:endParaRPr lang="fi-FI" dirty="0"/>
          </a:p>
          <a:p>
            <a:r>
              <a:rPr lang="en-US" dirty="0" err="1"/>
              <a:t>Hyvästi</a:t>
            </a:r>
            <a:r>
              <a:rPr lang="en-US" dirty="0"/>
              <a:t>, </a:t>
            </a:r>
            <a:r>
              <a:rPr lang="en-US" dirty="0" err="1"/>
              <a:t>herra</a:t>
            </a:r>
            <a:r>
              <a:rPr lang="en-US" dirty="0"/>
              <a:t> Chips Goodbye, Mr. Chips </a:t>
            </a:r>
            <a:endParaRPr lang="fi-FI" dirty="0"/>
          </a:p>
          <a:p>
            <a:r>
              <a:rPr lang="en-US" dirty="0" err="1"/>
              <a:t>Veijarit</a:t>
            </a:r>
            <a:r>
              <a:rPr lang="en-US" dirty="0"/>
              <a:t> The Reivers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325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15395" y="431800"/>
            <a:ext cx="10353761" cy="1326321"/>
          </a:xfrm>
        </p:spPr>
        <p:txBody>
          <a:bodyPr/>
          <a:lstStyle/>
          <a:p>
            <a:r>
              <a:rPr lang="fi-FI" dirty="0"/>
              <a:t>Elokuvamusiikkia </a:t>
            </a:r>
            <a:r>
              <a:rPr lang="fi-FI" dirty="0" smtClean="0"/>
              <a:t>1970-luvulta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13795" y="1935921"/>
            <a:ext cx="4559905" cy="4401379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effectLst/>
              </a:rPr>
              <a:t>1970 </a:t>
            </a:r>
            <a:r>
              <a:rPr lang="en-US" dirty="0" err="1">
                <a:effectLst/>
              </a:rPr>
              <a:t>Erään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naisen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tarina</a:t>
            </a:r>
            <a:r>
              <a:rPr lang="en-US" dirty="0">
                <a:effectLst/>
              </a:rPr>
              <a:t> Story of a Woman </a:t>
            </a:r>
            <a:endParaRPr lang="fi-FI" dirty="0">
              <a:effectLst/>
            </a:endParaRPr>
          </a:p>
          <a:p>
            <a:r>
              <a:rPr lang="fi-FI" dirty="0">
                <a:solidFill>
                  <a:srgbClr val="FFFF00"/>
                </a:solidFill>
                <a:effectLst/>
              </a:rPr>
              <a:t>1971 Viulunsoittaja katolla </a:t>
            </a:r>
            <a:r>
              <a:rPr lang="fi-FI" dirty="0" err="1">
                <a:solidFill>
                  <a:srgbClr val="FFFF00"/>
                </a:solidFill>
                <a:effectLst/>
              </a:rPr>
              <a:t>Fiddler</a:t>
            </a:r>
            <a:r>
              <a:rPr lang="fi-FI" dirty="0">
                <a:solidFill>
                  <a:srgbClr val="FFFF00"/>
                </a:solidFill>
                <a:effectLst/>
              </a:rPr>
              <a:t> on </a:t>
            </a:r>
            <a:r>
              <a:rPr lang="fi-FI" dirty="0" err="1">
                <a:solidFill>
                  <a:srgbClr val="FFFF00"/>
                </a:solidFill>
                <a:effectLst/>
              </a:rPr>
              <a:t>the</a:t>
            </a:r>
            <a:r>
              <a:rPr lang="fi-FI" dirty="0">
                <a:solidFill>
                  <a:srgbClr val="FFFF00"/>
                </a:solidFill>
                <a:effectLst/>
              </a:rPr>
              <a:t> </a:t>
            </a:r>
            <a:r>
              <a:rPr lang="fi-FI" dirty="0" err="1">
                <a:solidFill>
                  <a:srgbClr val="FFFF00"/>
                </a:solidFill>
                <a:effectLst/>
              </a:rPr>
              <a:t>Roof</a:t>
            </a:r>
            <a:r>
              <a:rPr lang="fi-FI" dirty="0">
                <a:solidFill>
                  <a:srgbClr val="FFFF00"/>
                </a:solidFill>
                <a:effectLst/>
              </a:rPr>
              <a:t> </a:t>
            </a:r>
          </a:p>
          <a:p>
            <a:r>
              <a:rPr lang="fi-FI" dirty="0">
                <a:effectLst/>
              </a:rPr>
              <a:t>1972 Sairaat mielikuvat </a:t>
            </a:r>
            <a:r>
              <a:rPr lang="fi-FI" dirty="0" err="1">
                <a:effectLst/>
              </a:rPr>
              <a:t>Images</a:t>
            </a:r>
            <a:r>
              <a:rPr lang="fi-FI" dirty="0">
                <a:effectLst/>
              </a:rPr>
              <a:t> </a:t>
            </a:r>
          </a:p>
          <a:p>
            <a:r>
              <a:rPr lang="fi-FI" dirty="0">
                <a:effectLst/>
              </a:rPr>
              <a:t>S/S </a:t>
            </a:r>
            <a:r>
              <a:rPr lang="fi-FI" dirty="0" err="1">
                <a:effectLst/>
              </a:rPr>
              <a:t>Poseidonin</a:t>
            </a:r>
            <a:r>
              <a:rPr lang="fi-FI" dirty="0">
                <a:effectLst/>
              </a:rPr>
              <a:t> seikkailu </a:t>
            </a:r>
            <a:r>
              <a:rPr lang="fi-FI" dirty="0" err="1">
                <a:effectLst/>
              </a:rPr>
              <a:t>The</a:t>
            </a:r>
            <a:r>
              <a:rPr lang="fi-FI" dirty="0">
                <a:effectLst/>
              </a:rPr>
              <a:t> </a:t>
            </a:r>
            <a:r>
              <a:rPr lang="fi-FI" dirty="0" err="1">
                <a:effectLst/>
              </a:rPr>
              <a:t>Poseidon</a:t>
            </a:r>
            <a:r>
              <a:rPr lang="fi-FI" dirty="0">
                <a:effectLst/>
              </a:rPr>
              <a:t> Adventure </a:t>
            </a:r>
          </a:p>
          <a:p>
            <a:r>
              <a:rPr lang="en-US" dirty="0">
                <a:effectLst/>
              </a:rPr>
              <a:t>1973 </a:t>
            </a:r>
            <a:r>
              <a:rPr lang="en-US" dirty="0" err="1">
                <a:effectLst/>
              </a:rPr>
              <a:t>Pitkät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jäähyväiset</a:t>
            </a:r>
            <a:r>
              <a:rPr lang="en-US" dirty="0">
                <a:effectLst/>
              </a:rPr>
              <a:t> The Long Goodbye </a:t>
            </a:r>
            <a:endParaRPr lang="fi-FI" dirty="0">
              <a:effectLst/>
            </a:endParaRPr>
          </a:p>
          <a:p>
            <a:r>
              <a:rPr lang="en-US" dirty="0">
                <a:effectLst/>
              </a:rPr>
              <a:t>Tom </a:t>
            </a:r>
            <a:r>
              <a:rPr lang="en-US" dirty="0" err="1">
                <a:effectLst/>
              </a:rPr>
              <a:t>Sawyerin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seikkailut</a:t>
            </a:r>
            <a:r>
              <a:rPr lang="en-US" dirty="0">
                <a:effectLst/>
              </a:rPr>
              <a:t> Tom Sawyer </a:t>
            </a:r>
            <a:endParaRPr lang="fi-FI" dirty="0">
              <a:effectLst/>
            </a:endParaRPr>
          </a:p>
          <a:p>
            <a:r>
              <a:rPr lang="en-US" dirty="0" err="1">
                <a:effectLst/>
              </a:rPr>
              <a:t>Arvosanametsästys</a:t>
            </a:r>
            <a:r>
              <a:rPr lang="en-US" dirty="0">
                <a:effectLst/>
              </a:rPr>
              <a:t> The Paper Chase </a:t>
            </a:r>
            <a:endParaRPr lang="fi-FI" dirty="0">
              <a:effectLst/>
            </a:endParaRPr>
          </a:p>
          <a:p>
            <a:r>
              <a:rPr lang="en-US" dirty="0" err="1">
                <a:effectLst/>
              </a:rPr>
              <a:t>Iltaloma</a:t>
            </a:r>
            <a:r>
              <a:rPr lang="en-US" dirty="0">
                <a:effectLst/>
              </a:rPr>
              <a:t> Cinderella Liberty </a:t>
            </a:r>
            <a:endParaRPr lang="fi-FI" dirty="0">
              <a:effectLst/>
            </a:endParaRPr>
          </a:p>
          <a:p>
            <a:r>
              <a:rPr lang="en-US" dirty="0">
                <a:effectLst/>
              </a:rPr>
              <a:t>1974 </a:t>
            </a:r>
            <a:r>
              <a:rPr lang="en-US" dirty="0" err="1">
                <a:effectLst/>
              </a:rPr>
              <a:t>Kovat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ratsastajat</a:t>
            </a:r>
            <a:r>
              <a:rPr lang="en-US" dirty="0">
                <a:effectLst/>
              </a:rPr>
              <a:t> The Sugarland Express </a:t>
            </a:r>
            <a:endParaRPr lang="fi-FI" dirty="0">
              <a:effectLst/>
            </a:endParaRPr>
          </a:p>
          <a:p>
            <a:r>
              <a:rPr lang="en-US" dirty="0" err="1">
                <a:effectLst/>
              </a:rPr>
              <a:t>Maanjäristys</a:t>
            </a:r>
            <a:r>
              <a:rPr lang="en-US" dirty="0">
                <a:effectLst/>
              </a:rPr>
              <a:t> The Earthquake </a:t>
            </a:r>
            <a:endParaRPr lang="fi-FI" dirty="0">
              <a:effectLst/>
            </a:endParaRPr>
          </a:p>
          <a:p>
            <a:r>
              <a:rPr lang="en-US" dirty="0" err="1">
                <a:effectLst/>
              </a:rPr>
              <a:t>Liekehtivä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torni</a:t>
            </a:r>
            <a:r>
              <a:rPr lang="en-US" dirty="0">
                <a:effectLst/>
              </a:rPr>
              <a:t> The Towering Inferno </a:t>
            </a:r>
            <a:endParaRPr lang="fi-FI" dirty="0">
              <a:effectLst/>
            </a:endParaRPr>
          </a:p>
          <a:p>
            <a:r>
              <a:rPr lang="fi-FI" dirty="0">
                <a:effectLst/>
              </a:rPr>
              <a:t>1975 Tehtävä Alpeilla </a:t>
            </a:r>
            <a:r>
              <a:rPr lang="fi-FI" dirty="0" err="1">
                <a:effectLst/>
              </a:rPr>
              <a:t>The</a:t>
            </a:r>
            <a:r>
              <a:rPr lang="fi-FI" dirty="0">
                <a:effectLst/>
              </a:rPr>
              <a:t> </a:t>
            </a:r>
            <a:r>
              <a:rPr lang="fi-FI" dirty="0" err="1">
                <a:effectLst/>
              </a:rPr>
              <a:t>Eiger</a:t>
            </a:r>
            <a:r>
              <a:rPr lang="fi-FI" dirty="0">
                <a:effectLst/>
              </a:rPr>
              <a:t> </a:t>
            </a:r>
            <a:r>
              <a:rPr lang="fi-FI" dirty="0" err="1">
                <a:effectLst/>
              </a:rPr>
              <a:t>Sanction</a:t>
            </a:r>
            <a:r>
              <a:rPr lang="fi-FI" dirty="0">
                <a:effectLst/>
              </a:rPr>
              <a:t> 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5981700" y="1935921"/>
            <a:ext cx="52858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FFFF00"/>
                </a:solidFill>
              </a:rPr>
              <a:t>Tappajahai </a:t>
            </a:r>
            <a:r>
              <a:rPr lang="fi-FI" dirty="0" err="1">
                <a:solidFill>
                  <a:srgbClr val="FFFF00"/>
                </a:solidFill>
              </a:rPr>
              <a:t>Jaws</a:t>
            </a:r>
            <a:r>
              <a:rPr lang="fi-FI" dirty="0">
                <a:solidFill>
                  <a:srgbClr val="FFFF00"/>
                </a:solidFill>
              </a:rPr>
              <a:t> </a:t>
            </a:r>
            <a:r>
              <a:rPr lang="en-US" dirty="0" smtClean="0">
                <a:solidFill>
                  <a:srgbClr val="FFFF00"/>
                </a:solidFill>
              </a:rPr>
              <a:t>1976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Perintö</a:t>
            </a:r>
            <a:r>
              <a:rPr lang="en-US" dirty="0" smtClean="0"/>
              <a:t> </a:t>
            </a:r>
            <a:r>
              <a:rPr lang="en-US" dirty="0"/>
              <a:t>Family Plot </a:t>
            </a:r>
            <a:r>
              <a:rPr lang="en-US" dirty="0" err="1" smtClean="0"/>
              <a:t>Midwayn</a:t>
            </a:r>
            <a:r>
              <a:rPr lang="en-US" dirty="0" smtClean="0"/>
              <a:t> </a:t>
            </a:r>
            <a:r>
              <a:rPr lang="en-US" dirty="0" err="1"/>
              <a:t>taistelu</a:t>
            </a:r>
            <a:r>
              <a:rPr lang="en-US" dirty="0"/>
              <a:t> Midway </a:t>
            </a:r>
            <a:endParaRPr lang="en-US" dirty="0" smtClean="0"/>
          </a:p>
          <a:p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00"/>
                </a:solidFill>
              </a:rPr>
              <a:t>1977 </a:t>
            </a:r>
            <a:r>
              <a:rPr lang="en-US" dirty="0" err="1">
                <a:solidFill>
                  <a:srgbClr val="FFFF00"/>
                </a:solidFill>
              </a:rPr>
              <a:t>Kolmannen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asteen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yhteys</a:t>
            </a:r>
            <a:r>
              <a:rPr lang="en-US" dirty="0">
                <a:solidFill>
                  <a:srgbClr val="FFFF00"/>
                </a:solidFill>
              </a:rPr>
              <a:t> Close Encounters of the Third Kind </a:t>
            </a:r>
            <a:endParaRPr lang="en-US" dirty="0" smtClean="0">
              <a:solidFill>
                <a:srgbClr val="FFFF00"/>
              </a:solidFill>
            </a:endParaRPr>
          </a:p>
          <a:p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FFFF00"/>
                </a:solidFill>
              </a:rPr>
              <a:t>Tähtien sota Star </a:t>
            </a:r>
            <a:r>
              <a:rPr lang="fi-FI" dirty="0" err="1">
                <a:solidFill>
                  <a:srgbClr val="FFFF00"/>
                </a:solidFill>
              </a:rPr>
              <a:t>Wars</a:t>
            </a:r>
            <a:r>
              <a:rPr lang="fi-FI" dirty="0">
                <a:solidFill>
                  <a:srgbClr val="FFFF00"/>
                </a:solidFill>
              </a:rPr>
              <a:t> </a:t>
            </a:r>
            <a:r>
              <a:rPr lang="fi-FI" dirty="0" smtClean="0">
                <a:solidFill>
                  <a:srgbClr val="FFFF00"/>
                </a:solidFill>
              </a:rPr>
              <a:t>1978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Pahan </a:t>
            </a:r>
            <a:r>
              <a:rPr lang="fi-FI" dirty="0"/>
              <a:t>voima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Fury</a:t>
            </a:r>
            <a:r>
              <a:rPr lang="fi-FI" dirty="0"/>
              <a:t> </a:t>
            </a:r>
            <a:endParaRPr lang="fi-FI" dirty="0">
              <a:solidFill>
                <a:srgbClr val="FFFF00"/>
              </a:solidFill>
            </a:endParaRPr>
          </a:p>
          <a:p>
            <a:endParaRPr lang="fi-FI" dirty="0" smtClean="0">
              <a:solidFill>
                <a:srgbClr val="FFFF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rgbClr val="FFFF00"/>
                </a:solidFill>
              </a:rPr>
              <a:t>Teräsmies </a:t>
            </a:r>
            <a:r>
              <a:rPr lang="fi-FI" dirty="0">
                <a:solidFill>
                  <a:srgbClr val="FFFF00"/>
                </a:solidFill>
              </a:rPr>
              <a:t>Superman </a:t>
            </a:r>
            <a:r>
              <a:rPr lang="fi-FI" dirty="0" smtClean="0">
                <a:solidFill>
                  <a:srgbClr val="FFFF00"/>
                </a:solidFill>
              </a:rPr>
              <a:t>1979 </a:t>
            </a:r>
          </a:p>
          <a:p>
            <a:endParaRPr lang="fi-FI" dirty="0" smtClean="0">
              <a:solidFill>
                <a:srgbClr val="FFFF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>
                <a:solidFill>
                  <a:srgbClr val="FFFF00"/>
                </a:solidFill>
              </a:rPr>
              <a:t>Dracula </a:t>
            </a:r>
            <a:r>
              <a:rPr lang="fi-FI" dirty="0" err="1">
                <a:solidFill>
                  <a:srgbClr val="FFFF00"/>
                </a:solidFill>
              </a:rPr>
              <a:t>Dracula</a:t>
            </a:r>
            <a:r>
              <a:rPr lang="fi-FI" dirty="0">
                <a:solidFill>
                  <a:srgbClr val="FFFF00"/>
                </a:solidFill>
              </a:rPr>
              <a:t> </a:t>
            </a:r>
            <a:r>
              <a:rPr lang="fi-FI" dirty="0" smtClean="0">
                <a:solidFill>
                  <a:srgbClr val="FFFF00"/>
                </a:solidFill>
              </a:rPr>
              <a:t>1971</a:t>
            </a:r>
          </a:p>
          <a:p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 </a:t>
            </a:r>
            <a:r>
              <a:rPr lang="fi-FI" dirty="0"/>
              <a:t>– Anteeksi, missä on Hollywood? </a:t>
            </a:r>
            <a:r>
              <a:rPr lang="en-US" dirty="0" smtClean="0"/>
              <a:t>1971 </a:t>
            </a:r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6" name="Tekstiruutu 5"/>
          <p:cNvSpPr txBox="1"/>
          <p:nvPr/>
        </p:nvSpPr>
        <p:spPr>
          <a:xfrm rot="2026329">
            <a:off x="9934056" y="4306501"/>
            <a:ext cx="1841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FF00"/>
                </a:solidFill>
              </a:rPr>
              <a:t>Keltaisista Oscar-palkinto tai </a:t>
            </a:r>
            <a:r>
              <a:rPr lang="fi-FI" dirty="0" err="1" smtClean="0">
                <a:solidFill>
                  <a:srgbClr val="FFFF00"/>
                </a:solidFill>
              </a:rPr>
              <a:t>ehdokkuus</a:t>
            </a:r>
            <a:r>
              <a:rPr lang="fi-FI" dirty="0" smtClean="0">
                <a:solidFill>
                  <a:srgbClr val="FFFF00"/>
                </a:solidFill>
              </a:rPr>
              <a:t>.</a:t>
            </a:r>
            <a:endParaRPr lang="fi-FI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005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Elokuvamusiikkia </a:t>
            </a:r>
            <a:r>
              <a:rPr lang="fi-FI" dirty="0" smtClean="0"/>
              <a:t>1980-luvulta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13795" y="2096064"/>
            <a:ext cx="4788505" cy="3695136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FFFF00"/>
                </a:solidFill>
                <a:effectLst/>
              </a:rPr>
              <a:t>1980 </a:t>
            </a:r>
            <a:r>
              <a:rPr lang="en-US" dirty="0" err="1">
                <a:solidFill>
                  <a:srgbClr val="FFFF00"/>
                </a:solidFill>
                <a:effectLst/>
              </a:rPr>
              <a:t>Imperiumin</a:t>
            </a:r>
            <a:r>
              <a:rPr lang="en-US" dirty="0">
                <a:solidFill>
                  <a:srgbClr val="FFFF00"/>
                </a:solidFill>
                <a:effectLst/>
              </a:rPr>
              <a:t> </a:t>
            </a:r>
            <a:r>
              <a:rPr lang="en-US" dirty="0" err="1">
                <a:solidFill>
                  <a:srgbClr val="FFFF00"/>
                </a:solidFill>
                <a:effectLst/>
              </a:rPr>
              <a:t>vastaisku</a:t>
            </a:r>
            <a:r>
              <a:rPr lang="en-US" dirty="0">
                <a:solidFill>
                  <a:srgbClr val="FFFF00"/>
                </a:solidFill>
                <a:effectLst/>
              </a:rPr>
              <a:t> The Empire Strikes Back </a:t>
            </a:r>
            <a:endParaRPr lang="fi-FI" dirty="0">
              <a:solidFill>
                <a:srgbClr val="FFFF00"/>
              </a:solidFill>
              <a:effectLst/>
            </a:endParaRPr>
          </a:p>
          <a:p>
            <a:r>
              <a:rPr lang="en-US" dirty="0">
                <a:solidFill>
                  <a:srgbClr val="FFFF00"/>
                </a:solidFill>
                <a:effectLst/>
              </a:rPr>
              <a:t>1981 </a:t>
            </a:r>
            <a:r>
              <a:rPr lang="en-US" dirty="0" err="1">
                <a:solidFill>
                  <a:srgbClr val="FFFF00"/>
                </a:solidFill>
                <a:effectLst/>
              </a:rPr>
              <a:t>Kadonneen</a:t>
            </a:r>
            <a:r>
              <a:rPr lang="en-US" dirty="0">
                <a:solidFill>
                  <a:srgbClr val="FFFF00"/>
                </a:solidFill>
                <a:effectLst/>
              </a:rPr>
              <a:t> </a:t>
            </a:r>
            <a:r>
              <a:rPr lang="en-US" dirty="0" err="1">
                <a:solidFill>
                  <a:srgbClr val="FFFF00"/>
                </a:solidFill>
                <a:effectLst/>
              </a:rPr>
              <a:t>aarteen</a:t>
            </a:r>
            <a:r>
              <a:rPr lang="en-US" dirty="0">
                <a:solidFill>
                  <a:srgbClr val="FFFF00"/>
                </a:solidFill>
                <a:effectLst/>
              </a:rPr>
              <a:t> </a:t>
            </a:r>
            <a:r>
              <a:rPr lang="en-US" dirty="0" err="1">
                <a:solidFill>
                  <a:srgbClr val="FFFF00"/>
                </a:solidFill>
                <a:effectLst/>
              </a:rPr>
              <a:t>metsästäjät</a:t>
            </a:r>
            <a:r>
              <a:rPr lang="en-US" dirty="0">
                <a:solidFill>
                  <a:srgbClr val="FFFF00"/>
                </a:solidFill>
                <a:effectLst/>
              </a:rPr>
              <a:t> Raiders of the Lost Ark </a:t>
            </a:r>
            <a:endParaRPr lang="fi-FI" dirty="0">
              <a:solidFill>
                <a:srgbClr val="FFFF00"/>
              </a:solidFill>
              <a:effectLst/>
            </a:endParaRPr>
          </a:p>
          <a:p>
            <a:r>
              <a:rPr lang="en-US" dirty="0">
                <a:solidFill>
                  <a:srgbClr val="FFFF00"/>
                </a:solidFill>
                <a:effectLst/>
              </a:rPr>
              <a:t>1982 E.T. E.T. the Extra Terrestrial </a:t>
            </a:r>
            <a:endParaRPr lang="fi-FI" dirty="0">
              <a:solidFill>
                <a:srgbClr val="FFFF00"/>
              </a:solidFill>
              <a:effectLst/>
            </a:endParaRPr>
          </a:p>
          <a:p>
            <a:r>
              <a:rPr lang="en-US" dirty="0">
                <a:solidFill>
                  <a:srgbClr val="FFFF00"/>
                </a:solidFill>
                <a:effectLst/>
              </a:rPr>
              <a:t>1983 </a:t>
            </a:r>
            <a:r>
              <a:rPr lang="en-US" dirty="0" err="1">
                <a:solidFill>
                  <a:srgbClr val="FFFF00"/>
                </a:solidFill>
                <a:effectLst/>
              </a:rPr>
              <a:t>Jedin</a:t>
            </a:r>
            <a:r>
              <a:rPr lang="en-US" dirty="0">
                <a:solidFill>
                  <a:srgbClr val="FFFF00"/>
                </a:solidFill>
                <a:effectLst/>
              </a:rPr>
              <a:t> </a:t>
            </a:r>
            <a:r>
              <a:rPr lang="en-US" dirty="0" err="1">
                <a:solidFill>
                  <a:srgbClr val="FFFF00"/>
                </a:solidFill>
                <a:effectLst/>
              </a:rPr>
              <a:t>paluu</a:t>
            </a:r>
            <a:r>
              <a:rPr lang="en-US" dirty="0">
                <a:solidFill>
                  <a:srgbClr val="FFFF00"/>
                </a:solidFill>
                <a:effectLst/>
              </a:rPr>
              <a:t> Return of the Jedi </a:t>
            </a:r>
            <a:endParaRPr lang="fi-FI" dirty="0">
              <a:solidFill>
                <a:srgbClr val="FFFF00"/>
              </a:solidFill>
              <a:effectLst/>
            </a:endParaRPr>
          </a:p>
          <a:p>
            <a:r>
              <a:rPr lang="en-US" dirty="0">
                <a:solidFill>
                  <a:srgbClr val="FFFF00"/>
                </a:solidFill>
                <a:effectLst/>
              </a:rPr>
              <a:t>1984 Indiana Jones ja </a:t>
            </a:r>
            <a:r>
              <a:rPr lang="en-US" dirty="0" err="1">
                <a:solidFill>
                  <a:srgbClr val="FFFF00"/>
                </a:solidFill>
                <a:effectLst/>
              </a:rPr>
              <a:t>tuomion</a:t>
            </a:r>
            <a:r>
              <a:rPr lang="en-US" dirty="0">
                <a:solidFill>
                  <a:srgbClr val="FFFF00"/>
                </a:solidFill>
                <a:effectLst/>
              </a:rPr>
              <a:t> </a:t>
            </a:r>
            <a:r>
              <a:rPr lang="en-US" dirty="0" err="1">
                <a:solidFill>
                  <a:srgbClr val="FFFF00"/>
                </a:solidFill>
                <a:effectLst/>
              </a:rPr>
              <a:t>temppeli</a:t>
            </a:r>
            <a:r>
              <a:rPr lang="en-US" dirty="0">
                <a:solidFill>
                  <a:srgbClr val="FFFF00"/>
                </a:solidFill>
                <a:effectLst/>
              </a:rPr>
              <a:t> Indiana Jones and the Temple of Doom </a:t>
            </a:r>
            <a:endParaRPr lang="fi-FI" dirty="0">
              <a:solidFill>
                <a:srgbClr val="FFFF00"/>
              </a:solidFill>
              <a:effectLst/>
            </a:endParaRPr>
          </a:p>
          <a:p>
            <a:r>
              <a:rPr lang="en-US" dirty="0">
                <a:effectLst/>
              </a:rPr>
              <a:t>Kun </a:t>
            </a:r>
            <a:r>
              <a:rPr lang="en-US" dirty="0" err="1">
                <a:effectLst/>
              </a:rPr>
              <a:t>joki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tulvii</a:t>
            </a:r>
            <a:r>
              <a:rPr lang="en-US" dirty="0">
                <a:effectLst/>
              </a:rPr>
              <a:t> The River </a:t>
            </a:r>
            <a:endParaRPr lang="fi-FI" dirty="0">
              <a:effectLst/>
            </a:endParaRPr>
          </a:p>
          <a:p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6362700" y="2215321"/>
            <a:ext cx="490485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1986 </a:t>
            </a:r>
            <a:r>
              <a:rPr lang="en-US" dirty="0" err="1"/>
              <a:t>SpaceCamp</a:t>
            </a:r>
            <a:r>
              <a:rPr lang="en-US" dirty="0"/>
              <a:t> – </a:t>
            </a:r>
            <a:r>
              <a:rPr lang="en-US" dirty="0" err="1"/>
              <a:t>matka</a:t>
            </a:r>
            <a:r>
              <a:rPr lang="en-US" dirty="0"/>
              <a:t> </a:t>
            </a:r>
            <a:r>
              <a:rPr lang="en-US" dirty="0" err="1"/>
              <a:t>tuntemattomaan</a:t>
            </a:r>
            <a:r>
              <a:rPr lang="en-US" dirty="0"/>
              <a:t> </a:t>
            </a:r>
            <a:r>
              <a:rPr lang="en-US" dirty="0" err="1"/>
              <a:t>SpaceCamp</a:t>
            </a:r>
            <a:r>
              <a:rPr lang="en-US" dirty="0"/>
              <a:t>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1987 </a:t>
            </a:r>
            <a:r>
              <a:rPr lang="en-US" dirty="0" err="1"/>
              <a:t>Noidat</a:t>
            </a:r>
            <a:r>
              <a:rPr lang="en-US" dirty="0"/>
              <a:t> The Witches of Eastwick </a:t>
            </a:r>
            <a:endParaRPr lang="fi-FI" dirty="0"/>
          </a:p>
          <a:p>
            <a:r>
              <a:rPr lang="en-US" dirty="0" err="1"/>
              <a:t>Auringon</a:t>
            </a:r>
            <a:r>
              <a:rPr lang="en-US" dirty="0"/>
              <a:t> </a:t>
            </a:r>
            <a:r>
              <a:rPr lang="en-US" dirty="0" err="1"/>
              <a:t>valtakunta</a:t>
            </a:r>
            <a:r>
              <a:rPr lang="en-US" dirty="0"/>
              <a:t> Empire of the Sun 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 smtClean="0"/>
              <a:t>1988 </a:t>
            </a:r>
            <a:r>
              <a:rPr lang="fi-FI" dirty="0"/>
              <a:t>Yksinäinen matkailija </a:t>
            </a:r>
            <a:r>
              <a:rPr lang="fi-FI" dirty="0" err="1"/>
              <a:t>Accidental</a:t>
            </a:r>
            <a:r>
              <a:rPr lang="fi-FI" dirty="0"/>
              <a:t> </a:t>
            </a:r>
            <a:r>
              <a:rPr lang="fi-FI" dirty="0" err="1"/>
              <a:t>Tourist</a:t>
            </a:r>
            <a:r>
              <a:rPr lang="fi-FI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>
                <a:solidFill>
                  <a:srgbClr val="FFFF00"/>
                </a:solidFill>
              </a:rPr>
              <a:t>1989 Indiana Jones ja viimeinen ristiretki Indiana Jones and </a:t>
            </a:r>
            <a:r>
              <a:rPr lang="fi-FI" dirty="0" err="1">
                <a:solidFill>
                  <a:srgbClr val="FFFF00"/>
                </a:solidFill>
              </a:rPr>
              <a:t>the</a:t>
            </a:r>
            <a:r>
              <a:rPr lang="fi-FI" dirty="0">
                <a:solidFill>
                  <a:srgbClr val="FFFF00"/>
                </a:solidFill>
              </a:rPr>
              <a:t> </a:t>
            </a:r>
            <a:r>
              <a:rPr lang="fi-FI" dirty="0" err="1">
                <a:solidFill>
                  <a:srgbClr val="FFFF00"/>
                </a:solidFill>
              </a:rPr>
              <a:t>Last</a:t>
            </a:r>
            <a:r>
              <a:rPr lang="fi-FI" dirty="0">
                <a:solidFill>
                  <a:srgbClr val="FFFF00"/>
                </a:solidFill>
              </a:rPr>
              <a:t> </a:t>
            </a:r>
            <a:r>
              <a:rPr lang="fi-FI" dirty="0" err="1">
                <a:solidFill>
                  <a:srgbClr val="FFFF00"/>
                </a:solidFill>
              </a:rPr>
              <a:t>Crusade</a:t>
            </a:r>
            <a:r>
              <a:rPr lang="fi-FI" dirty="0">
                <a:solidFill>
                  <a:srgbClr val="FFFF00"/>
                </a:solidFill>
              </a:rPr>
              <a:t> </a:t>
            </a:r>
            <a:endParaRPr lang="fi-FI" dirty="0" smtClean="0">
              <a:solidFill>
                <a:srgbClr val="FFFF00"/>
              </a:solidFill>
            </a:endParaRPr>
          </a:p>
          <a:p>
            <a:endParaRPr lang="fi-FI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 smtClean="0"/>
              <a:t>Syntynyt</a:t>
            </a:r>
            <a:r>
              <a:rPr lang="en-US" dirty="0" smtClean="0"/>
              <a:t> </a:t>
            </a:r>
            <a:r>
              <a:rPr lang="en-US" dirty="0"/>
              <a:t>4. </a:t>
            </a:r>
            <a:r>
              <a:rPr lang="en-US" dirty="0" err="1"/>
              <a:t>heinäkuuta</a:t>
            </a:r>
            <a:r>
              <a:rPr lang="en-US" dirty="0"/>
              <a:t> Born on the Fourth of July 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Ikuisesti </a:t>
            </a:r>
            <a:r>
              <a:rPr lang="fi-FI" dirty="0" err="1" smtClean="0"/>
              <a:t>Always</a:t>
            </a:r>
            <a:r>
              <a:rPr lang="fi-FI" dirty="0" smtClean="0"/>
              <a:t> </a:t>
            </a:r>
            <a:endParaRPr lang="fi-FI" dirty="0"/>
          </a:p>
        </p:txBody>
      </p:sp>
      <p:sp>
        <p:nvSpPr>
          <p:cNvPr id="5" name="Tekstiruutu 4"/>
          <p:cNvSpPr txBox="1"/>
          <p:nvPr/>
        </p:nvSpPr>
        <p:spPr>
          <a:xfrm rot="2026329">
            <a:off x="9578455" y="5329535"/>
            <a:ext cx="1841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FF00"/>
                </a:solidFill>
              </a:rPr>
              <a:t>Keltaisista Oscar-palkinto tai </a:t>
            </a:r>
            <a:r>
              <a:rPr lang="fi-FI" dirty="0" err="1" smtClean="0">
                <a:solidFill>
                  <a:srgbClr val="FFFF00"/>
                </a:solidFill>
              </a:rPr>
              <a:t>ehdokkuus</a:t>
            </a:r>
            <a:endParaRPr lang="fi-FI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64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Elokuvamusiikkia </a:t>
            </a:r>
            <a:r>
              <a:rPr lang="fi-FI" dirty="0" smtClean="0"/>
              <a:t>1990-luvulta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13795" y="2096064"/>
            <a:ext cx="6020405" cy="3695136"/>
          </a:xfrm>
        </p:spPr>
        <p:txBody>
          <a:bodyPr>
            <a:normAutofit fontScale="70000" lnSpcReduction="20000"/>
          </a:bodyPr>
          <a:lstStyle/>
          <a:p>
            <a:r>
              <a:rPr lang="fi-FI" dirty="0">
                <a:effectLst/>
              </a:rPr>
              <a:t>1990 Stanley ja Iris Stanley &amp; Iris </a:t>
            </a:r>
          </a:p>
          <a:p>
            <a:r>
              <a:rPr lang="fi-FI" dirty="0">
                <a:effectLst/>
              </a:rPr>
              <a:t>Kunnes toisin todistetaan </a:t>
            </a:r>
            <a:r>
              <a:rPr lang="fi-FI" dirty="0" err="1">
                <a:effectLst/>
              </a:rPr>
              <a:t>Presumed</a:t>
            </a:r>
            <a:r>
              <a:rPr lang="fi-FI" dirty="0">
                <a:effectLst/>
              </a:rPr>
              <a:t> </a:t>
            </a:r>
            <a:r>
              <a:rPr lang="fi-FI" dirty="0" err="1">
                <a:effectLst/>
              </a:rPr>
              <a:t>Innocent</a:t>
            </a:r>
            <a:r>
              <a:rPr lang="fi-FI" dirty="0">
                <a:effectLst/>
              </a:rPr>
              <a:t> </a:t>
            </a:r>
          </a:p>
          <a:p>
            <a:r>
              <a:rPr lang="fi-FI" dirty="0">
                <a:effectLst/>
              </a:rPr>
              <a:t>Yksin kotona Home </a:t>
            </a:r>
            <a:r>
              <a:rPr lang="fi-FI" dirty="0" err="1">
                <a:effectLst/>
              </a:rPr>
              <a:t>Alone</a:t>
            </a:r>
            <a:r>
              <a:rPr lang="fi-FI" dirty="0">
                <a:effectLst/>
              </a:rPr>
              <a:t> </a:t>
            </a:r>
          </a:p>
          <a:p>
            <a:r>
              <a:rPr lang="fi-FI" dirty="0">
                <a:effectLst/>
              </a:rPr>
              <a:t>1991 </a:t>
            </a:r>
            <a:r>
              <a:rPr lang="fi-FI" dirty="0" err="1">
                <a:effectLst/>
              </a:rPr>
              <a:t>Hook</a:t>
            </a:r>
            <a:r>
              <a:rPr lang="fi-FI" dirty="0">
                <a:effectLst/>
              </a:rPr>
              <a:t> – Kapteeni Koukku </a:t>
            </a:r>
            <a:r>
              <a:rPr lang="fi-FI" dirty="0" err="1">
                <a:effectLst/>
              </a:rPr>
              <a:t>Hook</a:t>
            </a:r>
            <a:r>
              <a:rPr lang="fi-FI" dirty="0">
                <a:effectLst/>
              </a:rPr>
              <a:t> </a:t>
            </a:r>
          </a:p>
          <a:p>
            <a:r>
              <a:rPr lang="fi-FI" dirty="0">
                <a:effectLst/>
              </a:rPr>
              <a:t>JFK – avoin tapaus JFK </a:t>
            </a:r>
          </a:p>
          <a:p>
            <a:r>
              <a:rPr lang="en-US" dirty="0">
                <a:effectLst/>
              </a:rPr>
              <a:t>1992 </a:t>
            </a:r>
            <a:r>
              <a:rPr lang="en-US" dirty="0" err="1">
                <a:effectLst/>
              </a:rPr>
              <a:t>Kaukainen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maa</a:t>
            </a:r>
            <a:r>
              <a:rPr lang="en-US" dirty="0">
                <a:effectLst/>
              </a:rPr>
              <a:t> Far and Away </a:t>
            </a:r>
            <a:endParaRPr lang="fi-FI" dirty="0">
              <a:effectLst/>
            </a:endParaRPr>
          </a:p>
          <a:p>
            <a:r>
              <a:rPr lang="en-US" dirty="0" err="1">
                <a:effectLst/>
              </a:rPr>
              <a:t>Yksin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kotona</a:t>
            </a:r>
            <a:r>
              <a:rPr lang="en-US" dirty="0">
                <a:effectLst/>
              </a:rPr>
              <a:t> 2 – </a:t>
            </a:r>
            <a:r>
              <a:rPr lang="en-US" dirty="0" err="1">
                <a:effectLst/>
              </a:rPr>
              <a:t>Eksynyt</a:t>
            </a:r>
            <a:r>
              <a:rPr lang="en-US" dirty="0">
                <a:effectLst/>
              </a:rPr>
              <a:t> New </a:t>
            </a:r>
            <a:r>
              <a:rPr lang="en-US" dirty="0" err="1">
                <a:effectLst/>
              </a:rPr>
              <a:t>Yorkissa</a:t>
            </a:r>
            <a:r>
              <a:rPr lang="en-US" dirty="0">
                <a:effectLst/>
              </a:rPr>
              <a:t> Home Alone 2: Lost in New York </a:t>
            </a:r>
            <a:endParaRPr lang="fi-FI" dirty="0">
              <a:effectLst/>
            </a:endParaRPr>
          </a:p>
          <a:p>
            <a:r>
              <a:rPr lang="en-US" dirty="0">
                <a:solidFill>
                  <a:srgbClr val="FFFF00"/>
                </a:solidFill>
                <a:effectLst/>
              </a:rPr>
              <a:t>1993 Jurassic Park Jurassic Park </a:t>
            </a:r>
            <a:endParaRPr lang="fi-FI" dirty="0">
              <a:solidFill>
                <a:srgbClr val="FFFF00"/>
              </a:solidFill>
              <a:effectLst/>
            </a:endParaRPr>
          </a:p>
          <a:p>
            <a:r>
              <a:rPr lang="en-US" dirty="0" err="1">
                <a:effectLst/>
              </a:rPr>
              <a:t>Schindlerin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lista</a:t>
            </a:r>
            <a:r>
              <a:rPr lang="en-US" dirty="0">
                <a:effectLst/>
              </a:rPr>
              <a:t> Schindler's List </a:t>
            </a:r>
            <a:endParaRPr lang="fi-FI" dirty="0">
              <a:effectLst/>
            </a:endParaRPr>
          </a:p>
          <a:p>
            <a:r>
              <a:rPr lang="fi-FI" dirty="0">
                <a:effectLst/>
              </a:rPr>
              <a:t>1995 </a:t>
            </a:r>
            <a:r>
              <a:rPr lang="fi-FI" dirty="0" err="1">
                <a:effectLst/>
              </a:rPr>
              <a:t>Sabrina</a:t>
            </a:r>
            <a:r>
              <a:rPr lang="fi-FI" dirty="0">
                <a:effectLst/>
              </a:rPr>
              <a:t> </a:t>
            </a:r>
            <a:r>
              <a:rPr lang="fi-FI" dirty="0" err="1">
                <a:effectLst/>
              </a:rPr>
              <a:t>Sabrina</a:t>
            </a:r>
            <a:r>
              <a:rPr lang="fi-FI" dirty="0">
                <a:effectLst/>
              </a:rPr>
              <a:t> </a:t>
            </a:r>
          </a:p>
          <a:p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6616700" y="2159000"/>
            <a:ext cx="465085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Nixon </a:t>
            </a:r>
            <a:r>
              <a:rPr lang="fi-FI" dirty="0" err="1"/>
              <a:t>Nixon</a:t>
            </a:r>
            <a:r>
              <a:rPr lang="fi-FI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1996 </a:t>
            </a:r>
            <a:r>
              <a:rPr lang="fi-FI" dirty="0" err="1"/>
              <a:t>Sleepers</a:t>
            </a:r>
            <a:r>
              <a:rPr lang="fi-FI" dirty="0"/>
              <a:t> – katuvarpuset </a:t>
            </a:r>
            <a:r>
              <a:rPr lang="fi-FI" dirty="0" err="1"/>
              <a:t>Sleepers</a:t>
            </a:r>
            <a:r>
              <a:rPr lang="fi-FI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1997 Seitsemän vuotta Tiibetissä </a:t>
            </a:r>
            <a:r>
              <a:rPr lang="fi-FI" dirty="0" err="1"/>
              <a:t>Seven</a:t>
            </a:r>
            <a:r>
              <a:rPr lang="fi-FI" dirty="0"/>
              <a:t> </a:t>
            </a:r>
            <a:r>
              <a:rPr lang="fi-FI" dirty="0" err="1"/>
              <a:t>Years</a:t>
            </a:r>
            <a:r>
              <a:rPr lang="fi-FI" dirty="0"/>
              <a:t> in </a:t>
            </a:r>
            <a:r>
              <a:rPr lang="fi-FI" dirty="0" err="1"/>
              <a:t>Tibet</a:t>
            </a:r>
            <a:r>
              <a:rPr lang="fi-FI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Amistad </a:t>
            </a:r>
            <a:r>
              <a:rPr lang="en-US" dirty="0" err="1"/>
              <a:t>Amistad</a:t>
            </a:r>
            <a:r>
              <a:rPr lang="en-US" dirty="0"/>
              <a:t> 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FFFF00"/>
                </a:solidFill>
              </a:rPr>
              <a:t>Kadonnut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maailma</a:t>
            </a:r>
            <a:r>
              <a:rPr lang="en-US" dirty="0">
                <a:solidFill>
                  <a:srgbClr val="FFFF00"/>
                </a:solidFill>
              </a:rPr>
              <a:t> – Jurassic Park The Lost World: Jurassic Park </a:t>
            </a:r>
            <a:endParaRPr lang="fi-FI" dirty="0">
              <a:solidFill>
                <a:srgbClr val="FFFF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1998 Pelastakaa sotamies Ryan </a:t>
            </a:r>
            <a:r>
              <a:rPr lang="fi-FI" dirty="0" err="1"/>
              <a:t>Saving</a:t>
            </a:r>
            <a:r>
              <a:rPr lang="fi-FI" dirty="0"/>
              <a:t> Private Ryan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Aina vierelläsi </a:t>
            </a:r>
            <a:r>
              <a:rPr lang="fi-FI" dirty="0" err="1"/>
              <a:t>Stepmom</a:t>
            </a:r>
            <a:r>
              <a:rPr lang="fi-FI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1999 Tähtien sota: Episodi I – Pimeä uhka Star </a:t>
            </a:r>
            <a:r>
              <a:rPr lang="fi-FI" dirty="0" err="1"/>
              <a:t>Wars</a:t>
            </a:r>
            <a:r>
              <a:rPr lang="fi-FI" dirty="0"/>
              <a:t> </a:t>
            </a:r>
            <a:r>
              <a:rPr lang="fi-FI" dirty="0" err="1"/>
              <a:t>Episode</a:t>
            </a:r>
            <a:r>
              <a:rPr lang="fi-FI" dirty="0"/>
              <a:t> I: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Phantom</a:t>
            </a:r>
            <a:r>
              <a:rPr lang="fi-FI" dirty="0"/>
              <a:t> </a:t>
            </a:r>
            <a:r>
              <a:rPr lang="fi-FI" dirty="0" err="1"/>
              <a:t>Menace</a:t>
            </a:r>
            <a:r>
              <a:rPr lang="fi-FI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dirty="0"/>
              <a:t>Seitsemännen portaan enkeli </a:t>
            </a:r>
            <a:r>
              <a:rPr lang="fi-FI" dirty="0" err="1"/>
              <a:t>Angela's</a:t>
            </a:r>
            <a:r>
              <a:rPr lang="fi-FI" dirty="0"/>
              <a:t> </a:t>
            </a:r>
            <a:r>
              <a:rPr lang="fi-FI" dirty="0" err="1"/>
              <a:t>Ashes</a:t>
            </a:r>
            <a:r>
              <a:rPr lang="fi-FI" dirty="0"/>
              <a:t> </a:t>
            </a:r>
          </a:p>
        </p:txBody>
      </p:sp>
      <p:sp>
        <p:nvSpPr>
          <p:cNvPr id="5" name="Tekstiruutu 4"/>
          <p:cNvSpPr txBox="1"/>
          <p:nvPr/>
        </p:nvSpPr>
        <p:spPr>
          <a:xfrm rot="2026329">
            <a:off x="4498456" y="5329536"/>
            <a:ext cx="1841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FF00"/>
                </a:solidFill>
              </a:rPr>
              <a:t>Keltaisista Oscar-palkinto tai </a:t>
            </a:r>
            <a:r>
              <a:rPr lang="fi-FI" dirty="0" err="1" smtClean="0">
                <a:solidFill>
                  <a:srgbClr val="FFFF00"/>
                </a:solidFill>
              </a:rPr>
              <a:t>ehdokkuus</a:t>
            </a:r>
            <a:r>
              <a:rPr lang="fi-FI" dirty="0" smtClean="0">
                <a:solidFill>
                  <a:srgbClr val="FFFF00"/>
                </a:solidFill>
              </a:rPr>
              <a:t>.</a:t>
            </a:r>
            <a:endParaRPr lang="fi-FI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9907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Elokuvamusiikkia </a:t>
            </a:r>
            <a:r>
              <a:rPr lang="fi-FI" dirty="0" smtClean="0"/>
              <a:t>2000-luvulta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13795" y="2096064"/>
            <a:ext cx="5080605" cy="3695136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effectLst/>
              </a:rPr>
              <a:t>2000 Patriot The Patriot </a:t>
            </a:r>
            <a:endParaRPr lang="fi-FI" dirty="0">
              <a:effectLst/>
            </a:endParaRPr>
          </a:p>
          <a:p>
            <a:r>
              <a:rPr lang="en-US" dirty="0">
                <a:solidFill>
                  <a:srgbClr val="FFFF00"/>
                </a:solidFill>
                <a:effectLst/>
              </a:rPr>
              <a:t>2001 Harry Potter ja </a:t>
            </a:r>
            <a:r>
              <a:rPr lang="en-US" dirty="0" err="1">
                <a:solidFill>
                  <a:srgbClr val="FFFF00"/>
                </a:solidFill>
                <a:effectLst/>
              </a:rPr>
              <a:t>viisasten</a:t>
            </a:r>
            <a:r>
              <a:rPr lang="en-US" dirty="0">
                <a:solidFill>
                  <a:srgbClr val="FFFF00"/>
                </a:solidFill>
                <a:effectLst/>
              </a:rPr>
              <a:t> </a:t>
            </a:r>
            <a:r>
              <a:rPr lang="en-US" dirty="0" err="1">
                <a:solidFill>
                  <a:srgbClr val="FFFF00"/>
                </a:solidFill>
                <a:effectLst/>
              </a:rPr>
              <a:t>kivi</a:t>
            </a:r>
            <a:r>
              <a:rPr lang="en-US" dirty="0">
                <a:solidFill>
                  <a:srgbClr val="FFFF00"/>
                </a:solidFill>
                <a:effectLst/>
              </a:rPr>
              <a:t> Harry Potter and the Philosopher's Stone </a:t>
            </a:r>
            <a:endParaRPr lang="fi-FI" dirty="0">
              <a:solidFill>
                <a:srgbClr val="FFFF00"/>
              </a:solidFill>
              <a:effectLst/>
            </a:endParaRPr>
          </a:p>
          <a:p>
            <a:r>
              <a:rPr lang="en-US" dirty="0">
                <a:solidFill>
                  <a:srgbClr val="FFFF00"/>
                </a:solidFill>
                <a:effectLst/>
              </a:rPr>
              <a:t>2002 Harry Potter ja </a:t>
            </a:r>
            <a:r>
              <a:rPr lang="en-US" dirty="0" err="1">
                <a:solidFill>
                  <a:srgbClr val="FFFF00"/>
                </a:solidFill>
                <a:effectLst/>
              </a:rPr>
              <a:t>salaisuuksien</a:t>
            </a:r>
            <a:r>
              <a:rPr lang="en-US" dirty="0">
                <a:solidFill>
                  <a:srgbClr val="FFFF00"/>
                </a:solidFill>
                <a:effectLst/>
              </a:rPr>
              <a:t> </a:t>
            </a:r>
            <a:r>
              <a:rPr lang="en-US" dirty="0" err="1">
                <a:solidFill>
                  <a:srgbClr val="FFFF00"/>
                </a:solidFill>
                <a:effectLst/>
              </a:rPr>
              <a:t>kammio</a:t>
            </a:r>
            <a:r>
              <a:rPr lang="en-US" dirty="0">
                <a:solidFill>
                  <a:srgbClr val="FFFF00"/>
                </a:solidFill>
                <a:effectLst/>
              </a:rPr>
              <a:t> Harry Potter and the Chamber of Secrets </a:t>
            </a:r>
            <a:endParaRPr lang="fi-FI" dirty="0">
              <a:solidFill>
                <a:srgbClr val="FFFF00"/>
              </a:solidFill>
              <a:effectLst/>
            </a:endParaRPr>
          </a:p>
          <a:p>
            <a:r>
              <a:rPr lang="en-US" dirty="0" err="1">
                <a:effectLst/>
              </a:rPr>
              <a:t>Tähtien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sota</a:t>
            </a:r>
            <a:r>
              <a:rPr lang="en-US" dirty="0">
                <a:effectLst/>
              </a:rPr>
              <a:t>: </a:t>
            </a:r>
            <a:r>
              <a:rPr lang="en-US" dirty="0" err="1">
                <a:effectLst/>
              </a:rPr>
              <a:t>Episodi</a:t>
            </a:r>
            <a:r>
              <a:rPr lang="en-US" dirty="0">
                <a:effectLst/>
              </a:rPr>
              <a:t> II – </a:t>
            </a:r>
            <a:r>
              <a:rPr lang="en-US" dirty="0" err="1">
                <a:effectLst/>
              </a:rPr>
              <a:t>Kloonien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hyökkäys</a:t>
            </a:r>
            <a:r>
              <a:rPr lang="en-US" dirty="0">
                <a:effectLst/>
              </a:rPr>
              <a:t> Star Wars Episode II: Attack of the Clones </a:t>
            </a:r>
            <a:endParaRPr lang="fi-FI" dirty="0">
              <a:effectLst/>
            </a:endParaRPr>
          </a:p>
          <a:p>
            <a:r>
              <a:rPr lang="en-US" dirty="0">
                <a:effectLst/>
              </a:rPr>
              <a:t>Minority Report Minority Report </a:t>
            </a:r>
            <a:endParaRPr lang="fi-FI" dirty="0">
              <a:effectLst/>
            </a:endParaRPr>
          </a:p>
          <a:p>
            <a:r>
              <a:rPr lang="en-US" dirty="0">
                <a:effectLst/>
              </a:rPr>
              <a:t>Ota </a:t>
            </a:r>
            <a:r>
              <a:rPr lang="en-US" dirty="0" err="1">
                <a:effectLst/>
              </a:rPr>
              <a:t>kiinni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jos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saat</a:t>
            </a:r>
            <a:r>
              <a:rPr lang="en-US" dirty="0">
                <a:effectLst/>
              </a:rPr>
              <a:t> Catch Me If You Can </a:t>
            </a:r>
            <a:endParaRPr lang="fi-FI" dirty="0">
              <a:effectLst/>
            </a:endParaRPr>
          </a:p>
          <a:p>
            <a:r>
              <a:rPr lang="en-US" dirty="0">
                <a:solidFill>
                  <a:srgbClr val="FFFF00"/>
                </a:solidFill>
                <a:effectLst/>
              </a:rPr>
              <a:t>2004 Harry Potter ja </a:t>
            </a:r>
            <a:r>
              <a:rPr lang="en-US" dirty="0" err="1">
                <a:solidFill>
                  <a:srgbClr val="FFFF00"/>
                </a:solidFill>
                <a:effectLst/>
              </a:rPr>
              <a:t>Azkabanin</a:t>
            </a:r>
            <a:r>
              <a:rPr lang="en-US" dirty="0">
                <a:solidFill>
                  <a:srgbClr val="FFFF00"/>
                </a:solidFill>
                <a:effectLst/>
              </a:rPr>
              <a:t> </a:t>
            </a:r>
            <a:r>
              <a:rPr lang="en-US" dirty="0" err="1">
                <a:solidFill>
                  <a:srgbClr val="FFFF00"/>
                </a:solidFill>
                <a:effectLst/>
              </a:rPr>
              <a:t>vanki</a:t>
            </a:r>
            <a:r>
              <a:rPr lang="en-US" dirty="0">
                <a:solidFill>
                  <a:srgbClr val="FFFF00"/>
                </a:solidFill>
                <a:effectLst/>
              </a:rPr>
              <a:t> Harry Potter and the Prisoner of Azkaban </a:t>
            </a:r>
            <a:endParaRPr lang="fi-FI" dirty="0">
              <a:solidFill>
                <a:srgbClr val="FFFF00"/>
              </a:solidFill>
              <a:effectLst/>
            </a:endParaRPr>
          </a:p>
          <a:p>
            <a:endParaRPr lang="fi-FI" dirty="0"/>
          </a:p>
        </p:txBody>
      </p:sp>
      <p:sp>
        <p:nvSpPr>
          <p:cNvPr id="4" name="Tekstiruutu 3"/>
          <p:cNvSpPr txBox="1"/>
          <p:nvPr/>
        </p:nvSpPr>
        <p:spPr>
          <a:xfrm>
            <a:off x="6908800" y="1935921"/>
            <a:ext cx="4597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Terminaali</a:t>
            </a:r>
            <a:r>
              <a:rPr lang="en-US" dirty="0"/>
              <a:t> The Terminal 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FFFF00"/>
                </a:solidFill>
              </a:rPr>
              <a:t>2005 </a:t>
            </a:r>
            <a:r>
              <a:rPr lang="en-US" dirty="0" err="1">
                <a:solidFill>
                  <a:srgbClr val="FFFF00"/>
                </a:solidFill>
              </a:rPr>
              <a:t>Tähtien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sota</a:t>
            </a:r>
            <a:r>
              <a:rPr lang="en-US" dirty="0">
                <a:solidFill>
                  <a:srgbClr val="FFFF00"/>
                </a:solidFill>
              </a:rPr>
              <a:t>: </a:t>
            </a:r>
            <a:r>
              <a:rPr lang="en-US" dirty="0" err="1">
                <a:solidFill>
                  <a:srgbClr val="FFFF00"/>
                </a:solidFill>
              </a:rPr>
              <a:t>Episodi</a:t>
            </a:r>
            <a:r>
              <a:rPr lang="en-US" dirty="0">
                <a:solidFill>
                  <a:srgbClr val="FFFF00"/>
                </a:solidFill>
              </a:rPr>
              <a:t> III </a:t>
            </a:r>
            <a:r>
              <a:rPr lang="en-US" dirty="0"/>
              <a:t>– </a:t>
            </a:r>
            <a:r>
              <a:rPr lang="en-US" dirty="0" err="1"/>
              <a:t>Sithin</a:t>
            </a:r>
            <a:r>
              <a:rPr lang="en-US" dirty="0"/>
              <a:t> </a:t>
            </a:r>
            <a:r>
              <a:rPr lang="en-US" dirty="0" err="1"/>
              <a:t>kosto</a:t>
            </a:r>
            <a:r>
              <a:rPr lang="en-US" dirty="0"/>
              <a:t> Star Wars Episode III: Revenge of the </a:t>
            </a:r>
            <a:r>
              <a:rPr lang="en-US" dirty="0" err="1"/>
              <a:t>Sith</a:t>
            </a:r>
            <a:r>
              <a:rPr lang="en-US" dirty="0"/>
              <a:t> 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Maailmojen</a:t>
            </a:r>
            <a:r>
              <a:rPr lang="en-US" dirty="0"/>
              <a:t> </a:t>
            </a:r>
            <a:r>
              <a:rPr lang="en-US" dirty="0" err="1"/>
              <a:t>sota</a:t>
            </a:r>
            <a:r>
              <a:rPr lang="en-US" dirty="0"/>
              <a:t> War of the Worlds 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rgbClr val="FFFF00"/>
                </a:solidFill>
              </a:rPr>
              <a:t>Geishan</a:t>
            </a:r>
            <a:r>
              <a:rPr lang="en-US" dirty="0">
                <a:solidFill>
                  <a:srgbClr val="FFFF00"/>
                </a:solidFill>
              </a:rPr>
              <a:t> </a:t>
            </a:r>
            <a:r>
              <a:rPr lang="en-US" dirty="0" err="1">
                <a:solidFill>
                  <a:srgbClr val="FFFF00"/>
                </a:solidFill>
              </a:rPr>
              <a:t>muistelmat</a:t>
            </a:r>
            <a:r>
              <a:rPr lang="en-US" dirty="0">
                <a:solidFill>
                  <a:srgbClr val="FFFF00"/>
                </a:solidFill>
              </a:rPr>
              <a:t> Memoirs of a Geisha </a:t>
            </a:r>
            <a:endParaRPr lang="fi-FI" dirty="0">
              <a:solidFill>
                <a:srgbClr val="FFFF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München</a:t>
            </a:r>
            <a:r>
              <a:rPr lang="en-US" dirty="0"/>
              <a:t> Munich </a:t>
            </a:r>
            <a:endParaRPr lang="fi-FI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2008 Indiana Jones ja </a:t>
            </a:r>
            <a:r>
              <a:rPr lang="en-US" dirty="0" err="1"/>
              <a:t>kristallikallon</a:t>
            </a:r>
            <a:r>
              <a:rPr lang="en-US" dirty="0"/>
              <a:t> </a:t>
            </a:r>
            <a:r>
              <a:rPr lang="en-US" dirty="0" err="1"/>
              <a:t>valtakunta</a:t>
            </a:r>
            <a:r>
              <a:rPr lang="en-US" dirty="0"/>
              <a:t> Indiana Jones and the Kingdom of the Crystal Skull </a:t>
            </a:r>
            <a:endParaRPr lang="fi-FI" dirty="0"/>
          </a:p>
        </p:txBody>
      </p:sp>
      <p:sp>
        <p:nvSpPr>
          <p:cNvPr id="5" name="Tekstiruutu 4"/>
          <p:cNvSpPr txBox="1"/>
          <p:nvPr/>
        </p:nvSpPr>
        <p:spPr>
          <a:xfrm rot="2026329">
            <a:off x="6720956" y="5329536"/>
            <a:ext cx="18415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 smtClean="0">
                <a:solidFill>
                  <a:srgbClr val="FFFF00"/>
                </a:solidFill>
              </a:rPr>
              <a:t>Keltaisista Oscar-palkinto. tai </a:t>
            </a:r>
            <a:r>
              <a:rPr lang="fi-FI" dirty="0" err="1" smtClean="0">
                <a:solidFill>
                  <a:srgbClr val="FFFF00"/>
                </a:solidFill>
              </a:rPr>
              <a:t>ehdokkuus</a:t>
            </a:r>
            <a:endParaRPr lang="fi-FI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1002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Elokuvamusiikkia </a:t>
            </a:r>
            <a:r>
              <a:rPr lang="fi-FI" dirty="0" smtClean="0"/>
              <a:t>2010-luvulta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36799" y="1935921"/>
            <a:ext cx="7076557" cy="3695136"/>
          </a:xfrm>
        </p:spPr>
        <p:txBody>
          <a:bodyPr/>
          <a:lstStyle/>
          <a:p>
            <a:r>
              <a:rPr lang="en-US" dirty="0">
                <a:effectLst/>
              </a:rPr>
              <a:t>2011 </a:t>
            </a:r>
            <a:r>
              <a:rPr lang="en-US" dirty="0" err="1">
                <a:effectLst/>
              </a:rPr>
              <a:t>Tintin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seikkailut</a:t>
            </a:r>
            <a:r>
              <a:rPr lang="en-US" dirty="0">
                <a:effectLst/>
              </a:rPr>
              <a:t>: </a:t>
            </a:r>
            <a:r>
              <a:rPr lang="en-US" dirty="0" err="1">
                <a:effectLst/>
              </a:rPr>
              <a:t>Yksisarvisen</a:t>
            </a:r>
            <a:r>
              <a:rPr lang="en-US" dirty="0">
                <a:effectLst/>
              </a:rPr>
              <a:t> </a:t>
            </a:r>
            <a:r>
              <a:rPr lang="en-US" dirty="0" err="1">
                <a:effectLst/>
              </a:rPr>
              <a:t>salaisuus</a:t>
            </a:r>
            <a:r>
              <a:rPr lang="en-US" dirty="0">
                <a:effectLst/>
              </a:rPr>
              <a:t> The Adventures of </a:t>
            </a:r>
            <a:r>
              <a:rPr lang="en-US" dirty="0" err="1">
                <a:effectLst/>
              </a:rPr>
              <a:t>Tintin</a:t>
            </a:r>
            <a:r>
              <a:rPr lang="en-US" dirty="0">
                <a:effectLst/>
              </a:rPr>
              <a:t>: Secret of the Unicorn </a:t>
            </a:r>
            <a:endParaRPr lang="fi-FI" dirty="0">
              <a:effectLst/>
            </a:endParaRPr>
          </a:p>
          <a:p>
            <a:r>
              <a:rPr lang="en-US" dirty="0" err="1">
                <a:effectLst/>
              </a:rPr>
              <a:t>Sotahevonen</a:t>
            </a:r>
            <a:r>
              <a:rPr lang="en-US" dirty="0">
                <a:effectLst/>
              </a:rPr>
              <a:t> War Horse </a:t>
            </a:r>
            <a:endParaRPr lang="fi-FI" dirty="0">
              <a:effectLst/>
            </a:endParaRPr>
          </a:p>
          <a:p>
            <a:r>
              <a:rPr lang="en-US" dirty="0">
                <a:effectLst/>
              </a:rPr>
              <a:t>2012 Lincoln </a:t>
            </a:r>
            <a:r>
              <a:rPr lang="en-US" dirty="0" err="1">
                <a:effectLst/>
              </a:rPr>
              <a:t>Lincoln</a:t>
            </a:r>
            <a:r>
              <a:rPr lang="en-US" dirty="0">
                <a:effectLst/>
              </a:rPr>
              <a:t> </a:t>
            </a:r>
            <a:endParaRPr lang="fi-FI" dirty="0">
              <a:effectLst/>
            </a:endParaRPr>
          </a:p>
          <a:p>
            <a:r>
              <a:rPr lang="en-US" dirty="0">
                <a:solidFill>
                  <a:srgbClr val="FFFF00"/>
                </a:solidFill>
                <a:effectLst/>
              </a:rPr>
              <a:t>2013 </a:t>
            </a:r>
            <a:r>
              <a:rPr lang="en-US" dirty="0" err="1">
                <a:solidFill>
                  <a:srgbClr val="FFFF00"/>
                </a:solidFill>
                <a:effectLst/>
              </a:rPr>
              <a:t>Kirjavaras</a:t>
            </a:r>
            <a:r>
              <a:rPr lang="en-US" dirty="0">
                <a:solidFill>
                  <a:srgbClr val="FFFF00"/>
                </a:solidFill>
                <a:effectLst/>
              </a:rPr>
              <a:t> The Book Thief </a:t>
            </a:r>
            <a:endParaRPr lang="fi-FI" dirty="0">
              <a:solidFill>
                <a:srgbClr val="FFFF00"/>
              </a:solidFill>
              <a:effectLst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62924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effectLst/>
              </a:rPr>
              <a:t>Palkinnot</a:t>
            </a:r>
            <a:br>
              <a:rPr lang="fi-FI" dirty="0">
                <a:effectLst/>
              </a:rPr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13795" y="1587500"/>
            <a:ext cx="10353762" cy="4203700"/>
          </a:xfrm>
        </p:spPr>
        <p:txBody>
          <a:bodyPr>
            <a:normAutofit fontScale="92500" lnSpcReduction="20000"/>
          </a:bodyPr>
          <a:lstStyle/>
          <a:p>
            <a:r>
              <a:rPr lang="fi-FI" dirty="0">
                <a:effectLst/>
              </a:rPr>
              <a:t>Williams on vuoteen 2012 mennessä </a:t>
            </a:r>
            <a:r>
              <a:rPr lang="fi-FI" dirty="0" smtClean="0">
                <a:effectLst/>
              </a:rPr>
              <a:t>saavuttanut</a:t>
            </a:r>
          </a:p>
          <a:p>
            <a:pPr lvl="1"/>
            <a:r>
              <a:rPr lang="fi-FI" sz="2000" dirty="0" smtClean="0">
                <a:effectLst/>
              </a:rPr>
              <a:t> 5 Oscar-palkintoa </a:t>
            </a:r>
          </a:p>
          <a:p>
            <a:pPr lvl="3"/>
            <a:r>
              <a:rPr lang="fi-FI" sz="2000" dirty="0" smtClean="0">
                <a:effectLst/>
              </a:rPr>
              <a:t>Ehdokkaana 49 kertaa ainoa </a:t>
            </a:r>
            <a:r>
              <a:rPr lang="fi-FI" sz="2000" dirty="0">
                <a:effectLst/>
              </a:rPr>
              <a:t>elossa oleva henkilö, joka on ollut ehdokkaana niin monta </a:t>
            </a:r>
            <a:r>
              <a:rPr lang="fi-FI" sz="2000" dirty="0" smtClean="0">
                <a:effectLst/>
              </a:rPr>
              <a:t>kertaa. Ennätys </a:t>
            </a:r>
            <a:r>
              <a:rPr lang="fi-FI" sz="2000" dirty="0">
                <a:effectLst/>
              </a:rPr>
              <a:t>on Walt Disneyllä, ehdokkaana 64 </a:t>
            </a:r>
            <a:r>
              <a:rPr lang="fi-FI" sz="2000" dirty="0" smtClean="0">
                <a:effectLst/>
              </a:rPr>
              <a:t>kertaa</a:t>
            </a:r>
            <a:r>
              <a:rPr lang="fi-FI" sz="2000" dirty="0">
                <a:effectLst/>
              </a:rPr>
              <a:t>.</a:t>
            </a:r>
            <a:endParaRPr lang="fi-FI" sz="2000" dirty="0" smtClean="0">
              <a:effectLst/>
            </a:endParaRPr>
          </a:p>
          <a:p>
            <a:pPr lvl="1"/>
            <a:r>
              <a:rPr lang="fi-FI" sz="2000" dirty="0" smtClean="0">
                <a:effectLst/>
              </a:rPr>
              <a:t> </a:t>
            </a:r>
            <a:r>
              <a:rPr lang="fi-FI" sz="2000" dirty="0">
                <a:effectLst/>
              </a:rPr>
              <a:t>21 </a:t>
            </a:r>
            <a:r>
              <a:rPr lang="fi-FI" sz="2000" dirty="0" smtClean="0">
                <a:effectLst/>
              </a:rPr>
              <a:t>Grammy-palkintoa</a:t>
            </a:r>
          </a:p>
          <a:p>
            <a:pPr lvl="1"/>
            <a:r>
              <a:rPr lang="fi-FI" sz="2000" dirty="0" smtClean="0">
                <a:effectLst/>
              </a:rPr>
              <a:t>4 </a:t>
            </a:r>
            <a:r>
              <a:rPr lang="fi-FI" sz="2000" dirty="0">
                <a:effectLst/>
              </a:rPr>
              <a:t>Golden </a:t>
            </a:r>
            <a:r>
              <a:rPr lang="fi-FI" sz="2000" dirty="0" err="1" smtClean="0">
                <a:effectLst/>
              </a:rPr>
              <a:t>Globe</a:t>
            </a:r>
            <a:r>
              <a:rPr lang="fi-FI" sz="2000" dirty="0" smtClean="0">
                <a:effectLst/>
              </a:rPr>
              <a:t>-palkintoa</a:t>
            </a:r>
          </a:p>
          <a:p>
            <a:pPr lvl="1"/>
            <a:r>
              <a:rPr lang="fi-FI" sz="2000" dirty="0" smtClean="0">
                <a:effectLst/>
              </a:rPr>
              <a:t> 3 </a:t>
            </a:r>
            <a:r>
              <a:rPr lang="fi-FI" sz="2000" dirty="0" err="1" smtClean="0">
                <a:effectLst/>
              </a:rPr>
              <a:t>Emmy-</a:t>
            </a:r>
            <a:r>
              <a:rPr lang="fi-FI" sz="2000" dirty="0" smtClean="0">
                <a:effectLst/>
              </a:rPr>
              <a:t> palkintoa</a:t>
            </a:r>
          </a:p>
          <a:p>
            <a:pPr lvl="1"/>
            <a:r>
              <a:rPr lang="fi-FI" sz="2000" dirty="0" smtClean="0">
                <a:effectLst/>
              </a:rPr>
              <a:t>7 British Academy Film </a:t>
            </a:r>
            <a:r>
              <a:rPr lang="fi-FI" sz="2000" dirty="0" err="1" smtClean="0">
                <a:effectLst/>
              </a:rPr>
              <a:t>Awards</a:t>
            </a:r>
            <a:r>
              <a:rPr lang="fi-FI" sz="2000" dirty="0" smtClean="0">
                <a:effectLst/>
              </a:rPr>
              <a:t>-palkintoa</a:t>
            </a:r>
          </a:p>
          <a:p>
            <a:pPr lvl="1"/>
            <a:r>
              <a:rPr lang="fi-FI" sz="2000" dirty="0" smtClean="0">
                <a:effectLst/>
              </a:rPr>
              <a:t>Kennedy Center </a:t>
            </a:r>
            <a:r>
              <a:rPr lang="fi-FI" sz="2000" dirty="0" err="1" smtClean="0">
                <a:effectLst/>
              </a:rPr>
              <a:t>honoree</a:t>
            </a:r>
            <a:r>
              <a:rPr lang="fi-FI" sz="2000" dirty="0" smtClean="0">
                <a:effectLst/>
              </a:rPr>
              <a:t> 2004 (kts video seuraavassa)</a:t>
            </a:r>
          </a:p>
          <a:p>
            <a:pPr lvl="1"/>
            <a:r>
              <a:rPr lang="fi-FI" sz="2000" dirty="0" smtClean="0">
                <a:effectLst/>
              </a:rPr>
              <a:t>Kansallinen taidepalkinto 2009</a:t>
            </a:r>
          </a:p>
          <a:p>
            <a:pPr lvl="1"/>
            <a:r>
              <a:rPr lang="fi-FI" sz="2000" dirty="0">
                <a:effectLst/>
              </a:rPr>
              <a:t>Hän vastaanottaa </a:t>
            </a:r>
            <a:r>
              <a:rPr lang="fi-FI" sz="2000" dirty="0" smtClean="0">
                <a:effectLst/>
              </a:rPr>
              <a:t>9.6.2016 </a:t>
            </a:r>
            <a:r>
              <a:rPr lang="fi-FI" sz="2000" dirty="0">
                <a:effectLst/>
              </a:rPr>
              <a:t>Life </a:t>
            </a:r>
            <a:r>
              <a:rPr lang="fi-FI" sz="2000" dirty="0" err="1">
                <a:effectLst/>
              </a:rPr>
              <a:t>Achievement</a:t>
            </a:r>
            <a:r>
              <a:rPr lang="fi-FI" sz="2000" dirty="0">
                <a:effectLst/>
              </a:rPr>
              <a:t> </a:t>
            </a:r>
            <a:r>
              <a:rPr lang="fi-FI" sz="2000" dirty="0" err="1" smtClean="0">
                <a:effectLst/>
              </a:rPr>
              <a:t>Award</a:t>
            </a:r>
            <a:r>
              <a:rPr lang="fi-FI" sz="2000" dirty="0" smtClean="0">
                <a:effectLst/>
              </a:rPr>
              <a:t> ja on ensimmäinen säveltäjä jolle se myönnetään (myöntäjä on American Film </a:t>
            </a:r>
            <a:r>
              <a:rPr lang="fi-FI" sz="2000" dirty="0" err="1" smtClean="0">
                <a:effectLst/>
              </a:rPr>
              <a:t>Institue</a:t>
            </a:r>
            <a:r>
              <a:rPr lang="fi-FI" sz="2000" dirty="0" smtClean="0">
                <a:effectLst/>
              </a:rPr>
              <a:t>)</a:t>
            </a:r>
            <a:r>
              <a:rPr lang="fi-FI" sz="2000" dirty="0" smtClean="0">
                <a:solidFill>
                  <a:srgbClr val="FFFF00"/>
                </a:solidFill>
                <a:effectLst/>
              </a:rPr>
              <a:t> </a:t>
            </a:r>
            <a:r>
              <a:rPr lang="fi-FI" sz="2000" dirty="0">
                <a:effectLst/>
              </a:rPr>
              <a:t>. </a:t>
            </a:r>
            <a:endParaRPr lang="fi-FI" sz="2000" dirty="0" smtClean="0">
              <a:effectLst/>
            </a:endParaRPr>
          </a:p>
          <a:p>
            <a:pPr marL="457200" lvl="1" indent="0">
              <a:buNone/>
            </a:pPr>
            <a:endParaRPr lang="fi-FI" dirty="0">
              <a:effectLst/>
            </a:endParaRPr>
          </a:p>
          <a:p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65100" y="3494786"/>
            <a:ext cx="1905000" cy="3028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930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" name="aPX8jhd6yqg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463558" y="114300"/>
            <a:ext cx="11191614" cy="662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378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Lähteitä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http://</a:t>
            </a:r>
            <a:r>
              <a:rPr lang="fi-FI" dirty="0" smtClean="0">
                <a:hlinkClick r:id="rId2"/>
              </a:rPr>
              <a:t>www.biography.com/people/john-williams-9532526</a:t>
            </a:r>
            <a:endParaRPr lang="fi-FI" dirty="0" smtClean="0"/>
          </a:p>
          <a:p>
            <a:r>
              <a:rPr lang="fi-FI" dirty="0">
                <a:hlinkClick r:id="rId3"/>
              </a:rPr>
              <a:t>http://www.johnwilliams.org</a:t>
            </a:r>
            <a:r>
              <a:rPr lang="fi-FI" dirty="0" smtClean="0">
                <a:hlinkClick r:id="rId3"/>
              </a:rPr>
              <a:t>/</a:t>
            </a:r>
            <a:endParaRPr lang="fi-FI" dirty="0" smtClean="0"/>
          </a:p>
          <a:p>
            <a:r>
              <a:rPr lang="fi-FI" dirty="0">
                <a:hlinkClick r:id="rId4"/>
              </a:rPr>
              <a:t>https://</a:t>
            </a:r>
            <a:r>
              <a:rPr lang="fi-FI" dirty="0" smtClean="0">
                <a:hlinkClick r:id="rId4"/>
              </a:rPr>
              <a:t>en.wikipedia.org/wiki/AFI_Life_Achievement_Award</a:t>
            </a:r>
            <a:endParaRPr lang="fi-FI" dirty="0" smtClean="0"/>
          </a:p>
          <a:p>
            <a:r>
              <a:rPr lang="fi-FI" dirty="0">
                <a:hlinkClick r:id="rId5"/>
              </a:rPr>
              <a:t>http://</a:t>
            </a:r>
            <a:r>
              <a:rPr lang="fi-FI" dirty="0" smtClean="0">
                <a:hlinkClick r:id="rId5"/>
              </a:rPr>
              <a:t>hubpages.com/entertainment/10-Best-John-Williams-Movie-Songs</a:t>
            </a:r>
            <a:endParaRPr lang="fi-FI" dirty="0" smtClean="0"/>
          </a:p>
          <a:p>
            <a:r>
              <a:rPr lang="fi-FI" dirty="0">
                <a:hlinkClick r:id="rId6"/>
              </a:rPr>
              <a:t>https://fi.wikipedia.org/wiki/John_Williams_(s%C3%A4velt%C3%A4j%C3%A4</a:t>
            </a:r>
            <a:r>
              <a:rPr lang="fi-FI" dirty="0" smtClean="0">
                <a:hlinkClick r:id="rId6"/>
              </a:rPr>
              <a:t>)</a:t>
            </a:r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53649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elokuvamsuiikki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/>
              <a:t>Elokuvien orkesterimusiikki perustuu tyyliltään useimmiten romantiikan ajan musiikkiin</a:t>
            </a:r>
            <a:r>
              <a:rPr lang="fi-FI" dirty="0" smtClean="0"/>
              <a:t>.</a:t>
            </a:r>
          </a:p>
          <a:p>
            <a:r>
              <a:rPr lang="fi-FI" dirty="0" smtClean="0"/>
              <a:t>Elokuvamusiikki </a:t>
            </a:r>
            <a:r>
              <a:rPr lang="fi-FI" dirty="0"/>
              <a:t>on elokuvassa käytettävää musiikkia, joka on joko sävelletty nimenomaisesti </a:t>
            </a:r>
            <a:r>
              <a:rPr lang="fi-FI" dirty="0" err="1"/>
              <a:t>tiettyä</a:t>
            </a:r>
            <a:r>
              <a:rPr lang="fi-FI" dirty="0"/>
              <a:t> elokuvaa varten tai sijoitettu siihen. </a:t>
            </a:r>
            <a:endParaRPr lang="fi-FI" dirty="0" smtClean="0"/>
          </a:p>
          <a:p>
            <a:r>
              <a:rPr lang="fi-FI" dirty="0" smtClean="0"/>
              <a:t>Musiikilla </a:t>
            </a:r>
            <a:r>
              <a:rPr lang="fi-FI" dirty="0"/>
              <a:t>luodaan ja tehostetaan kuvamateriaalin ja muun ääniraidan luomaa tunnelmaa</a:t>
            </a:r>
            <a:r>
              <a:rPr lang="fi-FI" dirty="0" smtClean="0"/>
              <a:t>. </a:t>
            </a:r>
            <a:r>
              <a:rPr lang="fi-FI" dirty="0"/>
              <a:t>(vrt. mainokset)</a:t>
            </a:r>
          </a:p>
          <a:p>
            <a:r>
              <a:rPr lang="fi-FI" dirty="0" smtClean="0"/>
              <a:t>Elokuvamusiikkia </a:t>
            </a:r>
            <a:r>
              <a:rPr lang="fi-FI" dirty="0"/>
              <a:t>ovat säveltäneet kaikkien musiikin alojen edustajat klassisen ja oopperamusiikin säveltäjistä rock-säveltäjiin</a:t>
            </a:r>
            <a:r>
              <a:rPr lang="fi-FI" dirty="0" smtClean="0"/>
              <a:t>.</a:t>
            </a:r>
          </a:p>
          <a:p>
            <a:r>
              <a:rPr lang="fi-FI" dirty="0" smtClean="0"/>
              <a:t> </a:t>
            </a:r>
            <a:r>
              <a:rPr lang="fi-FI" dirty="0"/>
              <a:t>Jotkut säveltäjät ovat erikoistuneet elokuviin, ja toiset tekevät elokuvamusiikkia muun uransa ohella</a:t>
            </a:r>
            <a:r>
              <a:rPr lang="fi-FI" dirty="0" smtClean="0"/>
              <a:t>. Elokuvia palkitessa musiikki ja äänimaailma palkitaan erikseen.</a:t>
            </a:r>
          </a:p>
          <a:p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1464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658769" y="411163"/>
            <a:ext cx="9001462" cy="2387600"/>
          </a:xfrm>
        </p:spPr>
        <p:txBody>
          <a:bodyPr/>
          <a:lstStyle/>
          <a:p>
            <a:r>
              <a:rPr lang="fi-FI" dirty="0">
                <a:effectLst/>
              </a:rPr>
              <a:t>John Williams</a:t>
            </a:r>
            <a:br>
              <a:rPr lang="fi-FI" dirty="0">
                <a:effectLst/>
              </a:rPr>
            </a:b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5100" y="2311400"/>
            <a:ext cx="4133850" cy="3418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1830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mFbCEoCs2Uc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11427" y="571500"/>
            <a:ext cx="9776177" cy="549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3379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Faktoja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>
                <a:effectLst/>
              </a:rPr>
              <a:t>Syntyi: </a:t>
            </a:r>
            <a:r>
              <a:rPr lang="fi-FI" dirty="0">
                <a:effectLst/>
              </a:rPr>
              <a:t>8. helmikuuta 1932 (ikä </a:t>
            </a:r>
            <a:r>
              <a:rPr lang="fi-FI" dirty="0" smtClean="0">
                <a:effectLst/>
              </a:rPr>
              <a:t>83) </a:t>
            </a:r>
            <a:r>
              <a:rPr lang="fi-FI" dirty="0">
                <a:effectLst/>
              </a:rPr>
              <a:t>Long Island, New York, Yhdysvallat</a:t>
            </a:r>
          </a:p>
          <a:p>
            <a:r>
              <a:rPr lang="fi-FI" dirty="0">
                <a:effectLst/>
              </a:rPr>
              <a:t>Ammatti: </a:t>
            </a:r>
            <a:r>
              <a:rPr lang="fi-FI" dirty="0" smtClean="0">
                <a:effectLst/>
              </a:rPr>
              <a:t>säveltäjä, menestystä rahallisesti ja muutenkin…</a:t>
            </a:r>
            <a:endParaRPr lang="fi-FI" dirty="0">
              <a:effectLst/>
            </a:endParaRPr>
          </a:p>
          <a:p>
            <a:r>
              <a:rPr lang="fi-FI" dirty="0" smtClean="0">
                <a:effectLst/>
              </a:rPr>
              <a:t>Puoliso(t):</a:t>
            </a:r>
          </a:p>
          <a:p>
            <a:pPr lvl="1"/>
            <a:r>
              <a:rPr lang="fi-FI" dirty="0" smtClean="0">
                <a:effectLst/>
              </a:rPr>
              <a:t>1.vaimo Barbara </a:t>
            </a:r>
            <a:r>
              <a:rPr lang="fi-FI" dirty="0" err="1">
                <a:effectLst/>
              </a:rPr>
              <a:t>Ruickin</a:t>
            </a:r>
            <a:r>
              <a:rPr lang="fi-FI" dirty="0">
                <a:effectLst/>
              </a:rPr>
              <a:t> </a:t>
            </a:r>
            <a:r>
              <a:rPr lang="fi-FI" dirty="0" smtClean="0">
                <a:effectLst/>
              </a:rPr>
              <a:t>(näyttelijä) </a:t>
            </a:r>
            <a:r>
              <a:rPr lang="fi-FI" dirty="0">
                <a:effectLst/>
              </a:rPr>
              <a:t>1956. </a:t>
            </a:r>
            <a:endParaRPr lang="fi-FI" dirty="0" smtClean="0">
              <a:effectLst/>
            </a:endParaRPr>
          </a:p>
          <a:p>
            <a:pPr lvl="2"/>
            <a:r>
              <a:rPr lang="fi-FI" dirty="0" smtClean="0">
                <a:effectLst/>
              </a:rPr>
              <a:t>He </a:t>
            </a:r>
            <a:r>
              <a:rPr lang="fi-FI" dirty="0">
                <a:effectLst/>
              </a:rPr>
              <a:t>saivat kolme lasta: Jennifer, Mark ja </a:t>
            </a:r>
            <a:r>
              <a:rPr lang="fi-FI" dirty="0" smtClean="0">
                <a:effectLst/>
              </a:rPr>
              <a:t>Joseph Stanley </a:t>
            </a:r>
            <a:r>
              <a:rPr lang="fi-FI" dirty="0">
                <a:effectLst/>
              </a:rPr>
              <a:t>Williams </a:t>
            </a:r>
            <a:r>
              <a:rPr lang="fi-FI" dirty="0" smtClean="0">
                <a:effectLst/>
              </a:rPr>
              <a:t>(nousi </a:t>
            </a:r>
            <a:r>
              <a:rPr lang="fi-FI" dirty="0">
                <a:effectLst/>
              </a:rPr>
              <a:t>kuuluisuuteen vuosina 1986–1988 </a:t>
            </a:r>
            <a:r>
              <a:rPr lang="fi-FI" dirty="0" smtClean="0">
                <a:effectLst/>
              </a:rPr>
              <a:t>Toto-yhtyeen vokalistina)</a:t>
            </a:r>
          </a:p>
          <a:p>
            <a:pPr lvl="1"/>
            <a:r>
              <a:rPr lang="fi-FI" dirty="0" smtClean="0">
                <a:effectLst/>
              </a:rPr>
              <a:t>2.  </a:t>
            </a:r>
            <a:r>
              <a:rPr lang="fi-FI" dirty="0">
                <a:effectLst/>
              </a:rPr>
              <a:t>Samantha </a:t>
            </a:r>
            <a:r>
              <a:rPr lang="fi-FI" dirty="0" err="1" smtClean="0">
                <a:effectLst/>
              </a:rPr>
              <a:t>Winslow</a:t>
            </a:r>
            <a:endParaRPr lang="fi-FI" dirty="0" smtClean="0">
              <a:effectLst/>
            </a:endParaRPr>
          </a:p>
          <a:p>
            <a:pPr marL="0" indent="0">
              <a:buNone/>
            </a:pPr>
            <a:r>
              <a:rPr lang="fi-FI" dirty="0" smtClean="0">
                <a:effectLst/>
              </a:rPr>
              <a:t> </a:t>
            </a:r>
            <a:endParaRPr lang="fi-FI" dirty="0">
              <a:effectLst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6476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Historiaa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effectLst/>
              </a:rPr>
              <a:t>Williams innostui musiikista </a:t>
            </a:r>
            <a:r>
              <a:rPr lang="fi-FI" dirty="0" smtClean="0">
                <a:effectLst/>
              </a:rPr>
              <a:t>jo </a:t>
            </a:r>
            <a:r>
              <a:rPr lang="fi-FI" dirty="0">
                <a:effectLst/>
              </a:rPr>
              <a:t>lapsena ja aloitti uransa pianistina. </a:t>
            </a:r>
            <a:endParaRPr lang="fi-FI" dirty="0" smtClean="0">
              <a:effectLst/>
            </a:endParaRPr>
          </a:p>
          <a:p>
            <a:r>
              <a:rPr lang="fi-FI" dirty="0" smtClean="0">
                <a:effectLst/>
              </a:rPr>
              <a:t>Perusti </a:t>
            </a:r>
            <a:r>
              <a:rPr lang="fi-FI" dirty="0">
                <a:effectLst/>
              </a:rPr>
              <a:t>19-vuotiaana oman jazz-yhtyeen ja opiskeli musiikkia Kalifornian yliopistossa Los </a:t>
            </a:r>
            <a:r>
              <a:rPr lang="fi-FI" dirty="0" smtClean="0">
                <a:effectLst/>
              </a:rPr>
              <a:t>Angelesissa.</a:t>
            </a:r>
          </a:p>
          <a:p>
            <a:r>
              <a:rPr lang="fi-FI" dirty="0" smtClean="0">
                <a:effectLst/>
              </a:rPr>
              <a:t> </a:t>
            </a:r>
            <a:r>
              <a:rPr lang="fi-FI" dirty="0">
                <a:effectLst/>
              </a:rPr>
              <a:t>Varusmiespalveluksen jälkeen Williams opiskeli pianonsoittoa New Yorkin </a:t>
            </a:r>
            <a:r>
              <a:rPr lang="fi-FI" dirty="0" err="1">
                <a:effectLst/>
              </a:rPr>
              <a:t>Juilliard</a:t>
            </a:r>
            <a:r>
              <a:rPr lang="fi-FI" dirty="0">
                <a:effectLst/>
              </a:rPr>
              <a:t> Schoolissa, tähtäimenään konserttipianistin ura</a:t>
            </a:r>
            <a:r>
              <a:rPr lang="fi-FI" dirty="0" smtClean="0">
                <a:effectLst/>
              </a:rPr>
              <a:t>.</a:t>
            </a:r>
          </a:p>
          <a:p>
            <a:r>
              <a:rPr lang="fi-FI" dirty="0" smtClean="0">
                <a:effectLst/>
              </a:rPr>
              <a:t> </a:t>
            </a:r>
            <a:r>
              <a:rPr lang="fi-FI" dirty="0">
                <a:effectLst/>
              </a:rPr>
              <a:t>Hän palasi länsirannikolle ja teki 1950-luvulla muun muassa monia jazztyylisiä teemoja televisio-ohjelmiin nimellä Johnny Williams.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09015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Elokuvamusiikki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effectLst/>
              </a:rPr>
              <a:t>Williams alkoi säveltää elokuvamusiikkia Hollywood-elokuviin 1960-luvulla. </a:t>
            </a:r>
            <a:endParaRPr lang="fi-FI" dirty="0" smtClean="0">
              <a:effectLst/>
            </a:endParaRPr>
          </a:p>
          <a:p>
            <a:r>
              <a:rPr lang="fi-FI" dirty="0" smtClean="0">
                <a:effectLst/>
              </a:rPr>
              <a:t>1970-luvulla </a:t>
            </a:r>
            <a:r>
              <a:rPr lang="fi-FI" dirty="0">
                <a:effectLst/>
              </a:rPr>
              <a:t>hän sävelsi musiikkia katastrofielokuviin ja alkoi työskennellä Steven Spielbergin ja George Lucasin kanssa. </a:t>
            </a:r>
            <a:endParaRPr lang="fi-FI" dirty="0" smtClean="0">
              <a:effectLst/>
            </a:endParaRPr>
          </a:p>
          <a:p>
            <a:r>
              <a:rPr lang="fi-FI" dirty="0" smtClean="0">
                <a:effectLst/>
              </a:rPr>
              <a:t>Nykyisin maailman kuuluisin ja menestynein elokuvasäveltäjä.</a:t>
            </a:r>
            <a:endParaRPr lang="fi-FI" dirty="0">
              <a:effectLst/>
            </a:endParaRPr>
          </a:p>
          <a:p>
            <a:r>
              <a:rPr lang="fi-FI" dirty="0" smtClean="0">
                <a:effectLst/>
              </a:rPr>
              <a:t>Hän </a:t>
            </a:r>
            <a:r>
              <a:rPr lang="fi-FI" dirty="0">
                <a:effectLst/>
              </a:rPr>
              <a:t>on säveltänyt musiikkia yli sataan elokuvaan.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49750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3795" y="355600"/>
            <a:ext cx="10353761" cy="1326321"/>
          </a:xfrm>
        </p:spPr>
        <p:txBody>
          <a:bodyPr>
            <a:normAutofit/>
          </a:bodyPr>
          <a:lstStyle/>
          <a:p>
            <a:r>
              <a:rPr lang="fi-FI" dirty="0" smtClean="0"/>
              <a:t>Klassista tuotantoa – </a:t>
            </a:r>
            <a:br>
              <a:rPr lang="fi-FI" dirty="0" smtClean="0"/>
            </a:br>
            <a:r>
              <a:rPr lang="fi-FI" sz="2000" dirty="0" smtClean="0"/>
              <a:t>jota hän tekee koko ajan elokuvamusiikin rinnalla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13795" y="1460500"/>
            <a:ext cx="10353762" cy="4876800"/>
          </a:xfrm>
        </p:spPr>
        <p:txBody>
          <a:bodyPr>
            <a:normAutofit fontScale="47500" lnSpcReduction="20000"/>
          </a:bodyPr>
          <a:lstStyle/>
          <a:p>
            <a:endParaRPr lang="en-US" dirty="0"/>
          </a:p>
          <a:p>
            <a:r>
              <a:rPr lang="en-US" sz="4000" dirty="0" smtClean="0"/>
              <a:t>Mm. </a:t>
            </a:r>
            <a:r>
              <a:rPr lang="en-US" sz="4000" dirty="0" smtClean="0">
                <a:solidFill>
                  <a:srgbClr val="FFFF00"/>
                </a:solidFill>
              </a:rPr>
              <a:t>Sinfonia</a:t>
            </a:r>
            <a:r>
              <a:rPr lang="en-US" sz="4000" dirty="0" smtClean="0"/>
              <a:t>,  </a:t>
            </a:r>
            <a:r>
              <a:rPr lang="en-US" sz="4000" dirty="0" err="1" smtClean="0">
                <a:solidFill>
                  <a:srgbClr val="FFFF00"/>
                </a:solidFill>
              </a:rPr>
              <a:t>sinfonietta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</a:rPr>
              <a:t>puhallinorkesterille</a:t>
            </a:r>
            <a:r>
              <a:rPr lang="en-US" sz="4000" dirty="0" smtClean="0"/>
              <a:t>, </a:t>
            </a:r>
          </a:p>
          <a:p>
            <a:r>
              <a:rPr lang="en-US" sz="4000" dirty="0" err="1" smtClean="0">
                <a:solidFill>
                  <a:srgbClr val="FFFF00"/>
                </a:solidFill>
              </a:rPr>
              <a:t>Sellokonsertto</a:t>
            </a:r>
            <a:r>
              <a:rPr lang="en-US" sz="4000" dirty="0" smtClean="0"/>
              <a:t> </a:t>
            </a:r>
            <a:r>
              <a:rPr lang="en-US" sz="4000" dirty="0" err="1" smtClean="0"/>
              <a:t>jonka</a:t>
            </a:r>
            <a:r>
              <a:rPr lang="en-US" sz="4000" dirty="0" smtClean="0"/>
              <a:t> </a:t>
            </a:r>
            <a:r>
              <a:rPr lang="en-US" sz="4000" dirty="0" err="1" smtClean="0"/>
              <a:t>kantaesitti</a:t>
            </a:r>
            <a:r>
              <a:rPr lang="en-US" sz="4000" dirty="0" smtClean="0"/>
              <a:t> Yo-Yo </a:t>
            </a:r>
            <a:r>
              <a:rPr lang="en-US" sz="4000" dirty="0"/>
              <a:t>Ma and the </a:t>
            </a:r>
            <a:r>
              <a:rPr lang="en-US" sz="4000" dirty="0" err="1" smtClean="0"/>
              <a:t>Bostonin</a:t>
            </a:r>
            <a:r>
              <a:rPr lang="en-US" sz="4000" dirty="0" smtClean="0"/>
              <a:t> </a:t>
            </a:r>
            <a:r>
              <a:rPr lang="en-US" sz="4000" dirty="0" err="1" smtClean="0"/>
              <a:t>sinfoniaorkesteri</a:t>
            </a:r>
            <a:endParaRPr lang="en-US" sz="4000" dirty="0" smtClean="0"/>
          </a:p>
          <a:p>
            <a:r>
              <a:rPr lang="en-US" sz="4000" dirty="0" err="1" smtClean="0">
                <a:solidFill>
                  <a:srgbClr val="FFFF00"/>
                </a:solidFill>
              </a:rPr>
              <a:t>Konserttoja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</a:rPr>
              <a:t>huilulle</a:t>
            </a:r>
            <a:r>
              <a:rPr lang="en-US" sz="4000" dirty="0" smtClean="0">
                <a:solidFill>
                  <a:srgbClr val="FFFF00"/>
                </a:solidFill>
              </a:rPr>
              <a:t> ja </a:t>
            </a:r>
            <a:r>
              <a:rPr lang="en-US" sz="4000" dirty="0" err="1" smtClean="0">
                <a:solidFill>
                  <a:srgbClr val="FFFF00"/>
                </a:solidFill>
              </a:rPr>
              <a:t>viululle</a:t>
            </a:r>
            <a:r>
              <a:rPr lang="en-US" sz="4000" dirty="0" smtClean="0"/>
              <a:t>, </a:t>
            </a:r>
            <a:r>
              <a:rPr lang="en-US" sz="4000" dirty="0" err="1" smtClean="0"/>
              <a:t>joita</a:t>
            </a:r>
            <a:r>
              <a:rPr lang="en-US" sz="4000" dirty="0" smtClean="0"/>
              <a:t> </a:t>
            </a:r>
            <a:r>
              <a:rPr lang="en-US" sz="4000" dirty="0" err="1" smtClean="0"/>
              <a:t>Lontoon</a:t>
            </a:r>
            <a:r>
              <a:rPr lang="en-US" sz="4000" dirty="0" smtClean="0"/>
              <a:t> </a:t>
            </a:r>
            <a:r>
              <a:rPr lang="en-US" sz="4000" dirty="0" err="1" smtClean="0"/>
              <a:t>sinfoniaorkesteri</a:t>
            </a:r>
            <a:r>
              <a:rPr lang="en-US" sz="4000" dirty="0" smtClean="0"/>
              <a:t> on </a:t>
            </a:r>
            <a:r>
              <a:rPr lang="en-US" sz="4000" dirty="0" err="1" smtClean="0"/>
              <a:t>levytänyt</a:t>
            </a:r>
            <a:endParaRPr lang="en-US" sz="4000" dirty="0" smtClean="0"/>
          </a:p>
          <a:p>
            <a:r>
              <a:rPr lang="en-US" sz="4000" dirty="0" err="1" smtClean="0">
                <a:solidFill>
                  <a:srgbClr val="FFFF00"/>
                </a:solidFill>
              </a:rPr>
              <a:t>Konserttoja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  <a:r>
              <a:rPr lang="en-US" sz="4000" dirty="0" err="1" smtClean="0">
                <a:solidFill>
                  <a:srgbClr val="FFFF00"/>
                </a:solidFill>
              </a:rPr>
              <a:t>klarinetille</a:t>
            </a:r>
            <a:r>
              <a:rPr lang="en-US" sz="4000" dirty="0" smtClean="0">
                <a:solidFill>
                  <a:srgbClr val="FFFF00"/>
                </a:solidFill>
              </a:rPr>
              <a:t> ja </a:t>
            </a:r>
            <a:r>
              <a:rPr lang="en-US" sz="4000" dirty="0" err="1" smtClean="0">
                <a:solidFill>
                  <a:srgbClr val="FFFF00"/>
                </a:solidFill>
              </a:rPr>
              <a:t>tuuballe</a:t>
            </a:r>
            <a:endParaRPr lang="en-US" sz="4000" dirty="0" smtClean="0">
              <a:solidFill>
                <a:srgbClr val="FFFF00"/>
              </a:solidFill>
            </a:endParaRPr>
          </a:p>
          <a:p>
            <a:r>
              <a:rPr lang="en-US" sz="4000" dirty="0" err="1" smtClean="0">
                <a:solidFill>
                  <a:srgbClr val="FFFF00"/>
                </a:solidFill>
              </a:rPr>
              <a:t>Trumpettikonsertto</a:t>
            </a:r>
            <a:r>
              <a:rPr lang="en-US" sz="4000" dirty="0" smtClean="0"/>
              <a:t>, </a:t>
            </a:r>
            <a:r>
              <a:rPr lang="en-US" sz="4000" dirty="0" err="1" smtClean="0"/>
              <a:t>joka</a:t>
            </a:r>
            <a:r>
              <a:rPr lang="en-US" sz="4000" dirty="0" smtClean="0"/>
              <a:t> </a:t>
            </a:r>
            <a:r>
              <a:rPr lang="fi-FI" sz="4000" dirty="0">
                <a:effectLst/>
              </a:rPr>
              <a:t>kantaesitti Clevelandin orkesterin ja niiden pääasiallinen trumpetti Michael Sachs syyskuussa </a:t>
            </a:r>
            <a:r>
              <a:rPr lang="fi-FI" sz="4000" dirty="0" smtClean="0">
                <a:effectLst/>
              </a:rPr>
              <a:t>1996</a:t>
            </a:r>
          </a:p>
          <a:p>
            <a:r>
              <a:rPr lang="en-US" sz="4000" dirty="0" err="1" smtClean="0">
                <a:solidFill>
                  <a:srgbClr val="FFFF00"/>
                </a:solidFill>
              </a:rPr>
              <a:t>Fagottikonsertto</a:t>
            </a:r>
            <a:r>
              <a:rPr lang="en-US" sz="4000" dirty="0" smtClean="0">
                <a:solidFill>
                  <a:srgbClr val="FFFF00"/>
                </a:solidFill>
              </a:rPr>
              <a:t> </a:t>
            </a:r>
            <a:r>
              <a:rPr lang="en-US" sz="4000" dirty="0" smtClean="0"/>
              <a:t> “</a:t>
            </a:r>
            <a:r>
              <a:rPr lang="en-US" sz="4000" dirty="0" err="1" smtClean="0"/>
              <a:t>viisi</a:t>
            </a:r>
            <a:r>
              <a:rPr lang="en-US" sz="4000" dirty="0" smtClean="0"/>
              <a:t> </a:t>
            </a:r>
            <a:r>
              <a:rPr lang="en-US" sz="4000" dirty="0" err="1" smtClean="0"/>
              <a:t>pelokasta</a:t>
            </a:r>
            <a:r>
              <a:rPr lang="en-US" sz="4000" dirty="0" smtClean="0"/>
              <a:t> </a:t>
            </a:r>
            <a:r>
              <a:rPr lang="en-US" sz="4000" dirty="0" err="1" smtClean="0"/>
              <a:t>puuta</a:t>
            </a:r>
            <a:r>
              <a:rPr lang="en-US" sz="4000" dirty="0" smtClean="0"/>
              <a:t>”, </a:t>
            </a:r>
            <a:r>
              <a:rPr lang="en-US" sz="4000" dirty="0" err="1" smtClean="0"/>
              <a:t>jonka</a:t>
            </a:r>
            <a:r>
              <a:rPr lang="en-US" sz="4000" dirty="0" smtClean="0"/>
              <a:t> </a:t>
            </a:r>
            <a:r>
              <a:rPr lang="en-US" sz="4000" dirty="0" err="1" smtClean="0"/>
              <a:t>kantaesitti</a:t>
            </a:r>
            <a:r>
              <a:rPr lang="en-US" sz="4000" dirty="0" smtClean="0"/>
              <a:t> New </a:t>
            </a:r>
            <a:r>
              <a:rPr lang="en-US" sz="4000" dirty="0" err="1" smtClean="0"/>
              <a:t>Yorkin</a:t>
            </a:r>
            <a:r>
              <a:rPr lang="en-US" sz="4000" dirty="0" smtClean="0"/>
              <a:t> </a:t>
            </a:r>
            <a:r>
              <a:rPr lang="en-US" sz="4000" dirty="0" err="1" smtClean="0"/>
              <a:t>fagotin</a:t>
            </a:r>
            <a:r>
              <a:rPr lang="en-US" sz="4000" dirty="0" smtClean="0"/>
              <a:t> </a:t>
            </a:r>
            <a:r>
              <a:rPr lang="en-US" sz="4000" dirty="0" err="1" smtClean="0"/>
              <a:t>äänenjohtaja</a:t>
            </a:r>
            <a:r>
              <a:rPr lang="en-US" sz="4000" dirty="0" smtClean="0"/>
              <a:t>  Judith Le </a:t>
            </a:r>
            <a:r>
              <a:rPr lang="en-US" sz="4000" dirty="0" err="1" smtClean="0"/>
              <a:t>Clars</a:t>
            </a:r>
            <a:r>
              <a:rPr lang="en-US" sz="4000" dirty="0" smtClean="0"/>
              <a:t> 1995</a:t>
            </a:r>
          </a:p>
          <a:p>
            <a:r>
              <a:rPr lang="en-US" sz="4000" dirty="0" err="1" smtClean="0"/>
              <a:t>Vapaudenpatsaan</a:t>
            </a:r>
            <a:r>
              <a:rPr lang="en-US" sz="4000" dirty="0" smtClean="0"/>
              <a:t> </a:t>
            </a:r>
            <a:r>
              <a:rPr lang="en-US" sz="4000" dirty="0" err="1" smtClean="0"/>
              <a:t>uudisvihkimisen</a:t>
            </a:r>
            <a:r>
              <a:rPr lang="en-US" sz="4000" dirty="0" smtClean="0"/>
              <a:t> </a:t>
            </a:r>
            <a:r>
              <a:rPr lang="en-US" sz="4000" dirty="0" err="1" smtClean="0"/>
              <a:t>juhlallisuuksiin</a:t>
            </a:r>
            <a:r>
              <a:rPr lang="en-US" sz="4000" dirty="0" smtClean="0"/>
              <a:t> </a:t>
            </a:r>
            <a:r>
              <a:rPr lang="en-US" sz="4000" dirty="0" err="1" smtClean="0"/>
              <a:t>sävelletty</a:t>
            </a:r>
            <a:r>
              <a:rPr lang="en-US" sz="4000" dirty="0" smtClean="0"/>
              <a:t> </a:t>
            </a:r>
            <a:r>
              <a:rPr lang="en-US" sz="4000" dirty="0" smtClean="0">
                <a:solidFill>
                  <a:srgbClr val="FFFF00"/>
                </a:solidFill>
              </a:rPr>
              <a:t>“Liberty Fanfare”</a:t>
            </a:r>
          </a:p>
          <a:p>
            <a:r>
              <a:rPr lang="en-US" sz="4000" dirty="0" err="1" smtClean="0"/>
              <a:t>Tunnusmusiikki</a:t>
            </a:r>
            <a:r>
              <a:rPr lang="en-US" sz="4000" dirty="0" smtClean="0"/>
              <a:t> </a:t>
            </a:r>
            <a:r>
              <a:rPr lang="en-US" sz="4000" dirty="0" err="1" smtClean="0"/>
              <a:t>olympialaisiin</a:t>
            </a:r>
            <a:r>
              <a:rPr lang="en-US" sz="4000" dirty="0" smtClean="0"/>
              <a:t> 4 </a:t>
            </a:r>
            <a:r>
              <a:rPr lang="en-US" sz="4000" dirty="0" err="1" smtClean="0"/>
              <a:t>kertaa</a:t>
            </a:r>
            <a:r>
              <a:rPr lang="en-US" sz="4000" dirty="0" smtClean="0"/>
              <a:t> (1984, 1987, 1988 ja 1996)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219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>
                <a:effectLst/>
              </a:rPr>
              <a:t>yhteistyö George </a:t>
            </a:r>
            <a:r>
              <a:rPr lang="fi-FI" dirty="0" smtClean="0">
                <a:effectLst/>
              </a:rPr>
              <a:t>Lucasin </a:t>
            </a:r>
            <a:r>
              <a:rPr lang="fi-FI" dirty="0">
                <a:effectLst/>
              </a:rPr>
              <a:t>kanssa:</a:t>
            </a:r>
            <a:br>
              <a:rPr lang="fi-FI" dirty="0">
                <a:effectLst/>
              </a:rPr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>
                <a:effectLst/>
              </a:rPr>
              <a:t>George </a:t>
            </a:r>
            <a:r>
              <a:rPr lang="fi-FI" dirty="0">
                <a:effectLst/>
              </a:rPr>
              <a:t>Walton Lucas Jr. (s. 14. toukokuuta 1944 </a:t>
            </a:r>
            <a:r>
              <a:rPr lang="fi-FI" dirty="0" err="1">
                <a:effectLst/>
              </a:rPr>
              <a:t>Modesto</a:t>
            </a:r>
            <a:r>
              <a:rPr lang="fi-FI" dirty="0">
                <a:effectLst/>
              </a:rPr>
              <a:t>, Kalifornia, Yhdysvallat) </a:t>
            </a:r>
            <a:endParaRPr lang="fi-FI" dirty="0" smtClean="0">
              <a:effectLst/>
            </a:endParaRPr>
          </a:p>
          <a:p>
            <a:r>
              <a:rPr lang="fi-FI" dirty="0" smtClean="0">
                <a:effectLst/>
              </a:rPr>
              <a:t>Yhdysvaltalainen </a:t>
            </a:r>
            <a:r>
              <a:rPr lang="fi-FI" dirty="0">
                <a:effectLst/>
              </a:rPr>
              <a:t>elokuvaohjaaja, elokuvatuottaja ja käsikirjoittaja. </a:t>
            </a:r>
            <a:endParaRPr lang="fi-FI" dirty="0" smtClean="0">
              <a:effectLst/>
            </a:endParaRPr>
          </a:p>
          <a:p>
            <a:r>
              <a:rPr lang="fi-FI" dirty="0" smtClean="0">
                <a:effectLst/>
              </a:rPr>
              <a:t>Hänet </a:t>
            </a:r>
            <a:r>
              <a:rPr lang="fi-FI" dirty="0">
                <a:effectLst/>
              </a:rPr>
              <a:t>tunnetaan parhaiten Tähtien sodan luojana ja Indiana Jones -elokuvien tuottajana. </a:t>
            </a:r>
            <a:r>
              <a:rPr lang="fi-FI" dirty="0" smtClean="0">
                <a:effectLst/>
              </a:rPr>
              <a:t>Williams sävelsi molempiin sarjoihin musiikin.</a:t>
            </a:r>
          </a:p>
          <a:p>
            <a:r>
              <a:rPr lang="fi-FI" dirty="0" smtClean="0">
                <a:effectLst/>
              </a:rPr>
              <a:t>Yhdysvaltojen </a:t>
            </a:r>
            <a:r>
              <a:rPr lang="fi-FI" dirty="0">
                <a:effectLst/>
              </a:rPr>
              <a:t>lipputuloilla mitattuna George Lucas on kaikkien aikojen </a:t>
            </a:r>
            <a:endParaRPr lang="fi-FI" dirty="0" smtClean="0">
              <a:effectLst/>
            </a:endParaRPr>
          </a:p>
          <a:p>
            <a:pPr lvl="1"/>
            <a:r>
              <a:rPr lang="fi-FI" dirty="0" smtClean="0">
                <a:effectLst/>
              </a:rPr>
              <a:t>menestynein </a:t>
            </a:r>
            <a:r>
              <a:rPr lang="fi-FI" dirty="0">
                <a:effectLst/>
              </a:rPr>
              <a:t>käsikirjoittaja </a:t>
            </a:r>
            <a:endParaRPr lang="fi-FI" dirty="0" smtClean="0">
              <a:effectLst/>
            </a:endParaRPr>
          </a:p>
          <a:p>
            <a:pPr lvl="1"/>
            <a:r>
              <a:rPr lang="fi-FI" dirty="0" smtClean="0">
                <a:effectLst/>
              </a:rPr>
              <a:t>kuudenneksi </a:t>
            </a:r>
            <a:r>
              <a:rPr lang="fi-FI" dirty="0">
                <a:effectLst/>
              </a:rPr>
              <a:t>menestynein </a:t>
            </a:r>
            <a:r>
              <a:rPr lang="fi-FI" dirty="0" smtClean="0">
                <a:effectLst/>
              </a:rPr>
              <a:t>elokuvaohjaaja 2015 </a:t>
            </a:r>
            <a:r>
              <a:rPr lang="fi-FI" dirty="0">
                <a:effectLst/>
              </a:rPr>
              <a:t>Star </a:t>
            </a:r>
            <a:r>
              <a:rPr lang="fi-FI" dirty="0" err="1">
                <a:effectLst/>
              </a:rPr>
              <a:t>Wars</a:t>
            </a:r>
            <a:r>
              <a:rPr lang="fi-FI" dirty="0" smtClean="0">
                <a:effectLst/>
              </a:rPr>
              <a:t>:  </a:t>
            </a:r>
            <a:r>
              <a:rPr lang="fi-FI" dirty="0" err="1">
                <a:effectLst/>
              </a:rPr>
              <a:t>The</a:t>
            </a:r>
            <a:r>
              <a:rPr lang="fi-FI" dirty="0">
                <a:effectLst/>
              </a:rPr>
              <a:t> </a:t>
            </a:r>
            <a:r>
              <a:rPr lang="fi-FI" dirty="0" err="1">
                <a:effectLst/>
              </a:rPr>
              <a:t>Force</a:t>
            </a:r>
            <a:r>
              <a:rPr lang="fi-FI" dirty="0">
                <a:effectLst/>
              </a:rPr>
              <a:t> </a:t>
            </a:r>
            <a:r>
              <a:rPr lang="fi-FI" dirty="0" err="1">
                <a:effectLst/>
              </a:rPr>
              <a:t>Awakens</a:t>
            </a:r>
            <a:r>
              <a:rPr lang="fi-FI" dirty="0">
                <a:effectLst/>
              </a:rPr>
              <a:t> Star </a:t>
            </a:r>
            <a:r>
              <a:rPr lang="fi-FI" dirty="0" err="1">
                <a:effectLst/>
              </a:rPr>
              <a:t>Wars</a:t>
            </a:r>
            <a:r>
              <a:rPr lang="fi-FI" dirty="0">
                <a:effectLst/>
              </a:rPr>
              <a:t>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6386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TM04033921[[fn=Damasti]]</Template>
  <TotalTime>1211</TotalTime>
  <Words>1192</Words>
  <Application>Microsoft Office PowerPoint</Application>
  <PresentationFormat>Laajakuva</PresentationFormat>
  <Paragraphs>170</Paragraphs>
  <Slides>19</Slides>
  <Notes>0</Notes>
  <HiddenSlides>0</HiddenSlides>
  <MMClips>2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19</vt:i4>
      </vt:variant>
    </vt:vector>
  </HeadingPairs>
  <TitlesOfParts>
    <vt:vector size="23" baseType="lpstr">
      <vt:lpstr>Arial</vt:lpstr>
      <vt:lpstr>Bookman Old Style</vt:lpstr>
      <vt:lpstr>Rockwell</vt:lpstr>
      <vt:lpstr>Damask</vt:lpstr>
      <vt:lpstr>Tyylisuunta tänään </vt:lpstr>
      <vt:lpstr>elokuvamsuiikki</vt:lpstr>
      <vt:lpstr>John Williams </vt:lpstr>
      <vt:lpstr>PowerPoint-esitys</vt:lpstr>
      <vt:lpstr>Faktoja</vt:lpstr>
      <vt:lpstr>Historiaa </vt:lpstr>
      <vt:lpstr>Elokuvamusiikki</vt:lpstr>
      <vt:lpstr>Klassista tuotantoa –  jota hän tekee koko ajan elokuvamusiikin rinnalla</vt:lpstr>
      <vt:lpstr>yhteistyö George Lucasin kanssa: </vt:lpstr>
      <vt:lpstr>yhteistyö Steven Spielbergin kanssa: </vt:lpstr>
      <vt:lpstr>Elokuvamusiikkia 1960-luvulta</vt:lpstr>
      <vt:lpstr>Elokuvamusiikkia 1970-luvulta</vt:lpstr>
      <vt:lpstr>Elokuvamusiikkia 1980-luvulta</vt:lpstr>
      <vt:lpstr>Elokuvamusiikkia 1990-luvulta</vt:lpstr>
      <vt:lpstr>Elokuvamusiikkia 2000-luvulta</vt:lpstr>
      <vt:lpstr>Elokuvamusiikkia 2010-luvulta</vt:lpstr>
      <vt:lpstr>Palkinnot </vt:lpstr>
      <vt:lpstr>PowerPoint-esitys</vt:lpstr>
      <vt:lpstr>Lähteitä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John Williams</dc:title>
  <dc:creator>käyttäjä</dc:creator>
  <cp:lastModifiedBy>käyttäjä</cp:lastModifiedBy>
  <cp:revision>32</cp:revision>
  <dcterms:created xsi:type="dcterms:W3CDTF">2015-11-04T18:41:29Z</dcterms:created>
  <dcterms:modified xsi:type="dcterms:W3CDTF">2016-03-07T22:36:26Z</dcterms:modified>
</cp:coreProperties>
</file>